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6" r:id="rId12"/>
    <p:sldId id="263" r:id="rId13"/>
    <p:sldId id="267" r:id="rId14"/>
    <p:sldId id="265" r:id="rId15"/>
  </p:sldIdLst>
  <p:sldSz cx="13004800" cy="9753600"/>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12" y="96"/>
      </p:cViewPr>
      <p:guideLst>
        <p:guide orient="horz" pos="5712"/>
        <p:guide pos="336"/>
      </p:guideLst>
    </p:cSldViewPr>
  </p:slideViewPr>
  <p:notesTextViewPr>
    <p:cViewPr>
      <p:scale>
        <a:sx n="100" d="100"/>
        <a:sy n="100" d="100"/>
      </p:scale>
      <p:origin x="0" y="0"/>
    </p:cViewPr>
  </p:notesTextViewPr>
  <p:notesViewPr>
    <p:cSldViewPr snapToGrid="0">
      <p:cViewPr varScale="1">
        <p:scale>
          <a:sx n="94" d="100"/>
          <a:sy n="94" d="100"/>
        </p:scale>
        <p:origin x="1872" y="72"/>
      </p:cViewPr>
      <p:guideLst>
        <p:guide orient="horz" pos="3072"/>
        <p:guide pos="4096"/>
        <p:guide orient="horz" pos="2141"/>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39663"/>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sz="quarter" idx="1"/>
          </p:nvPr>
        </p:nvSpPr>
        <p:spPr>
          <a:xfrm>
            <a:off x="5623409" y="0"/>
            <a:ext cx="4302392" cy="339663"/>
          </a:xfrm>
          <a:prstGeom prst="rect">
            <a:avLst/>
          </a:prstGeom>
        </p:spPr>
        <p:txBody>
          <a:bodyPr vert="horz" lIns="67199" tIns="33600" rIns="67199" bIns="33600" rtlCol="0"/>
          <a:lstStyle>
            <a:lvl1pPr algn="r">
              <a:defRPr sz="900"/>
            </a:lvl1pPr>
          </a:lstStyle>
          <a:p>
            <a:fld id="{D3BA68DE-3BE2-4835-8826-891237B8176D}" type="datetimeFigureOut">
              <a:rPr lang="en-GB" smtClean="0"/>
              <a:t>20/11/2018</a:t>
            </a:fld>
            <a:endParaRPr lang="en-GB"/>
          </a:p>
        </p:txBody>
      </p:sp>
      <p:sp>
        <p:nvSpPr>
          <p:cNvPr id="4" name="Footer Placeholder 3"/>
          <p:cNvSpPr>
            <a:spLocks noGrp="1"/>
          </p:cNvSpPr>
          <p:nvPr>
            <p:ph type="ftr" sz="quarter" idx="2"/>
          </p:nvPr>
        </p:nvSpPr>
        <p:spPr>
          <a:xfrm>
            <a:off x="1" y="6456906"/>
            <a:ext cx="4302392" cy="339663"/>
          </a:xfrm>
          <a:prstGeom prst="rect">
            <a:avLst/>
          </a:prstGeom>
        </p:spPr>
        <p:txBody>
          <a:bodyPr vert="horz" lIns="67199" tIns="33600" rIns="67199" bIns="33600" rtlCol="0" anchor="b"/>
          <a:lstStyle>
            <a:lvl1pPr algn="l">
              <a:defRPr sz="900"/>
            </a:lvl1pPr>
          </a:lstStyle>
          <a:p>
            <a:endParaRPr lang="en-GB"/>
          </a:p>
        </p:txBody>
      </p:sp>
      <p:sp>
        <p:nvSpPr>
          <p:cNvPr id="5" name="Slide Number Placeholder 4"/>
          <p:cNvSpPr>
            <a:spLocks noGrp="1"/>
          </p:cNvSpPr>
          <p:nvPr>
            <p:ph type="sldNum" sz="quarter" idx="3"/>
          </p:nvPr>
        </p:nvSpPr>
        <p:spPr>
          <a:xfrm>
            <a:off x="5623409" y="6456906"/>
            <a:ext cx="4302392" cy="339663"/>
          </a:xfrm>
          <a:prstGeom prst="rect">
            <a:avLst/>
          </a:prstGeom>
        </p:spPr>
        <p:txBody>
          <a:bodyPr vert="horz" lIns="67199" tIns="33600" rIns="67199" bIns="33600"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392" cy="340769"/>
          </a:xfrm>
          <a:prstGeom prst="rect">
            <a:avLst/>
          </a:prstGeom>
        </p:spPr>
        <p:txBody>
          <a:bodyPr vert="horz" lIns="67199" tIns="33600" rIns="67199" bIns="33600" rtlCol="0"/>
          <a:lstStyle>
            <a:lvl1pPr algn="l">
              <a:defRPr sz="900"/>
            </a:lvl1pPr>
          </a:lstStyle>
          <a:p>
            <a:endParaRPr lang="en-GB"/>
          </a:p>
        </p:txBody>
      </p:sp>
      <p:sp>
        <p:nvSpPr>
          <p:cNvPr id="3" name="Date Placeholder 2"/>
          <p:cNvSpPr>
            <a:spLocks noGrp="1"/>
          </p:cNvSpPr>
          <p:nvPr>
            <p:ph type="dt" idx="1"/>
          </p:nvPr>
        </p:nvSpPr>
        <p:spPr>
          <a:xfrm>
            <a:off x="5623409" y="0"/>
            <a:ext cx="4302392" cy="340769"/>
          </a:xfrm>
          <a:prstGeom prst="rect">
            <a:avLst/>
          </a:prstGeom>
        </p:spPr>
        <p:txBody>
          <a:bodyPr vert="horz" lIns="67199" tIns="33600" rIns="67199" bIns="33600" rtlCol="0"/>
          <a:lstStyle>
            <a:lvl1pPr algn="r">
              <a:defRPr sz="900"/>
            </a:lvl1pPr>
          </a:lstStyle>
          <a:p>
            <a:fld id="{812CC1F7-F3F4-4D7C-8556-4996105A9C7C}" type="datetimeFigureOut">
              <a:rPr lang="en-GB" smtClean="0"/>
              <a:t>20/11/2018</a:t>
            </a:fld>
            <a:endParaRPr lang="en-GB"/>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67199" tIns="33600" rIns="67199" bIns="33600" rtlCol="0" anchor="ctr"/>
          <a:lstStyle/>
          <a:p>
            <a:endParaRPr lang="en-GB"/>
          </a:p>
        </p:txBody>
      </p:sp>
      <p:sp>
        <p:nvSpPr>
          <p:cNvPr id="5" name="Notes Placeholder 4"/>
          <p:cNvSpPr>
            <a:spLocks noGrp="1"/>
          </p:cNvSpPr>
          <p:nvPr>
            <p:ph type="body" sz="quarter" idx="3"/>
          </p:nvPr>
        </p:nvSpPr>
        <p:spPr>
          <a:xfrm>
            <a:off x="992581" y="3271603"/>
            <a:ext cx="7943065" cy="2676363"/>
          </a:xfrm>
          <a:prstGeom prst="rect">
            <a:avLst/>
          </a:prstGeom>
        </p:spPr>
        <p:txBody>
          <a:bodyPr vert="horz" lIns="67199" tIns="33600" rIns="67199" bIns="3360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6456906"/>
            <a:ext cx="4302392" cy="340769"/>
          </a:xfrm>
          <a:prstGeom prst="rect">
            <a:avLst/>
          </a:prstGeom>
        </p:spPr>
        <p:txBody>
          <a:bodyPr vert="horz" lIns="67199" tIns="33600" rIns="67199" bIns="33600" rtlCol="0" anchor="b"/>
          <a:lstStyle>
            <a:lvl1pPr algn="l">
              <a:defRPr sz="900"/>
            </a:lvl1pPr>
          </a:lstStyle>
          <a:p>
            <a:endParaRPr lang="en-GB"/>
          </a:p>
        </p:txBody>
      </p:sp>
      <p:sp>
        <p:nvSpPr>
          <p:cNvPr id="7" name="Slide Number Placeholder 6"/>
          <p:cNvSpPr>
            <a:spLocks noGrp="1"/>
          </p:cNvSpPr>
          <p:nvPr>
            <p:ph type="sldNum" sz="quarter" idx="5"/>
          </p:nvPr>
        </p:nvSpPr>
        <p:spPr>
          <a:xfrm>
            <a:off x="5623409" y="6456906"/>
            <a:ext cx="4302392" cy="340769"/>
          </a:xfrm>
          <a:prstGeom prst="rect">
            <a:avLst/>
          </a:prstGeom>
        </p:spPr>
        <p:txBody>
          <a:bodyPr vert="horz" lIns="67199" tIns="33600" rIns="67199" bIns="33600" rtlCol="0" anchor="b"/>
          <a:lstStyle>
            <a:lvl1pPr algn="r">
              <a:defRPr sz="900"/>
            </a:lvl1pPr>
          </a:lstStyle>
          <a:p>
            <a:fld id="{B05CCDA0-8F09-4120-993E-97FEE36AD210}" type="slidenum">
              <a:rPr lang="en-GB" smtClean="0"/>
              <a:t>‹#›</a:t>
            </a:fld>
            <a:endParaRPr lang="en-GB"/>
          </a:p>
        </p:txBody>
      </p:sp>
    </p:spTree>
    <p:extLst>
      <p:ext uri="{BB962C8B-B14F-4D97-AF65-F5344CB8AC3E}">
        <p14:creationId xmlns:p14="http://schemas.microsoft.com/office/powerpoint/2010/main" val="419071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extBox 5"/>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
        <p:nvSpPr>
          <p:cNvPr id="23" name="TextBox 22"/>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63" r:id="rId1"/>
    <p:sldLayoutId id="2147483666" r:id="rId2"/>
    <p:sldLayoutId id="2147483665" r:id="rId3"/>
  </p:sldLayoutIdLst>
  <p:txStyles>
    <p:titleStyle>
      <a:lvl1pPr>
        <a:defRPr>
          <a:solidFill>
            <a:srgbClr val="E94141"/>
          </a:solidFill>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estyn.gov.wales/sites/default/files/documents/mentoring-ITT-poster-en.pdf" TargetMode="External"/><Relationship Id="rId2" Type="http://schemas.openxmlformats.org/officeDocument/2006/relationships/hyperlink" Target="https://www.estyn.llyw.cymru/sites/default/files/documents/mentoring-ITT-poster-cy.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8" y="2419613"/>
            <a:ext cx="8854445" cy="5988819"/>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4500" b="1" spc="-5" dirty="0" smtClean="0">
                <a:latin typeface="Arial"/>
                <a:cs typeface="Arial"/>
              </a:rPr>
              <a:t>Y continwwm dysgu proffesiynol: mentora mewn addysg gychwynnol athrawon</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smtClean="0">
              <a:solidFill>
                <a:schemeClr val="tx1">
                  <a:lumMod val="75000"/>
                  <a:lumOff val="25000"/>
                </a:schemeClr>
              </a:solidFill>
              <a:latin typeface="Arial"/>
              <a:cs typeface="Arial"/>
            </a:endParaRPr>
          </a:p>
          <a:p>
            <a:pPr marL="12700" marR="2997200"/>
            <a:r>
              <a:rPr lang="en-GB" sz="4500" b="1" spc="-5" dirty="0" smtClean="0">
                <a:solidFill>
                  <a:schemeClr val="tx1">
                    <a:lumMod val="75000"/>
                    <a:lumOff val="25000"/>
                  </a:schemeClr>
                </a:solidFill>
                <a:latin typeface="Arial"/>
                <a:cs typeface="Arial"/>
              </a:rPr>
              <a:t>The professional learning continuum: mentoring in initial teacher education</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hlinkClick r:id="rId2"/>
              </a:rPr>
              <a:t>Nodweddion mentora </a:t>
            </a:r>
            <a:br>
              <a:rPr lang="cy-GB" sz="4500" b="1" spc="-10" dirty="0" smtClean="0">
                <a:solidFill>
                  <a:schemeClr val="tx1">
                    <a:lumMod val="95000"/>
                    <a:lumOff val="5000"/>
                  </a:schemeClr>
                </a:solidFill>
                <a:hlinkClick r:id="rId2"/>
              </a:rPr>
            </a:br>
            <a:r>
              <a:rPr lang="cy-GB" sz="4500" b="1" spc="-10" dirty="0" smtClean="0">
                <a:solidFill>
                  <a:schemeClr val="tx1">
                    <a:lumMod val="95000"/>
                    <a:lumOff val="5000"/>
                  </a:schemeClr>
                </a:solidFill>
                <a:hlinkClick r:id="rId2"/>
              </a:rPr>
              <a:t>effeithiol</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hlinkClick r:id="rId3"/>
              </a:rPr>
              <a:t>Features of effective mentoring</a:t>
            </a:r>
            <a:endParaRPr sz="4500" dirty="0">
              <a:solidFill>
                <a:schemeClr val="tx1">
                  <a:lumMod val="75000"/>
                  <a:lumOff val="25000"/>
                </a:schemeClr>
              </a:solidFill>
              <a:latin typeface="Arial"/>
              <a:cs typeface="Arial"/>
            </a:endParaRPr>
          </a:p>
        </p:txBody>
      </p:sp>
      <p:sp>
        <p:nvSpPr>
          <p:cNvPr id="8" name="object 8"/>
          <p:cNvSpPr txBox="1"/>
          <p:nvPr/>
        </p:nvSpPr>
        <p:spPr>
          <a:xfrm>
            <a:off x="6427085" y="3576107"/>
            <a:ext cx="5937885" cy="1107996"/>
          </a:xfrm>
          <a:prstGeom prst="rect">
            <a:avLst/>
          </a:prstGeom>
        </p:spPr>
        <p:txBody>
          <a:bodyPr vert="horz" wrap="square" lIns="0" tIns="0" rIns="0" bIns="0" rtlCol="0">
            <a:spAutoFit/>
          </a:bodyPr>
          <a:lstStyle/>
          <a:p>
            <a:pPr marR="5080">
              <a:tabLst>
                <a:tab pos="5485765" algn="l"/>
              </a:tabLst>
            </a:pPr>
            <a:endParaRPr lang="en-GB" sz="2400" dirty="0">
              <a:solidFill>
                <a:srgbClr val="0070C0"/>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3179161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369740"/>
            <a:ext cx="11950199" cy="692497"/>
          </a:xfrm>
          <a:prstGeom prst="rect">
            <a:avLst/>
          </a:prstGeom>
        </p:spPr>
        <p:txBody>
          <a:bodyPr vert="horz" wrap="square" lIns="0" tIns="0" rIns="0" bIns="0" rtlCol="0">
            <a:spAutoFit/>
          </a:bodyPr>
          <a:lstStyle/>
          <a:p>
            <a:pPr marL="12700">
              <a:lnSpc>
                <a:spcPct val="100000"/>
              </a:lnSpc>
            </a:pPr>
            <a:r>
              <a:rPr lang="en-GB" sz="4500" b="1" spc="-10" dirty="0" err="1" smtClean="0">
                <a:solidFill>
                  <a:schemeClr val="tx1">
                    <a:lumMod val="95000"/>
                    <a:lumOff val="5000"/>
                  </a:schemeClr>
                </a:solidFill>
              </a:rPr>
              <a:t>Hunanarfarnu</a:t>
            </a:r>
            <a:endParaRPr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346656"/>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Self-evaluation… </a:t>
            </a:r>
            <a:endParaRPr sz="4500" dirty="0">
              <a:solidFill>
                <a:schemeClr val="tx1">
                  <a:lumMod val="75000"/>
                  <a:lumOff val="25000"/>
                </a:schemeClr>
              </a:solidFill>
              <a:latin typeface="Arial"/>
              <a:cs typeface="Arial"/>
            </a:endParaRPr>
          </a:p>
        </p:txBody>
      </p:sp>
      <p:sp>
        <p:nvSpPr>
          <p:cNvPr id="8" name="object 8"/>
          <p:cNvSpPr txBox="1"/>
          <p:nvPr/>
        </p:nvSpPr>
        <p:spPr>
          <a:xfrm>
            <a:off x="6502398" y="2072739"/>
            <a:ext cx="5937885" cy="812530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How effectively do we develop </a:t>
            </a:r>
            <a:r>
              <a:rPr lang="en-GB" sz="2400" dirty="0">
                <a:latin typeface="Arial" panose="020B0604020202020204" pitchFamily="34" charset="0"/>
                <a:cs typeface="Arial" panose="020B0604020202020204" pitchFamily="34" charset="0"/>
              </a:rPr>
              <a:t>student teachers’ critical thinking, reflection and evaluation as vital skills for </a:t>
            </a:r>
            <a:r>
              <a:rPr lang="en-GB" sz="2400" dirty="0" smtClean="0">
                <a:latin typeface="Arial" panose="020B0604020202020204" pitchFamily="34" charset="0"/>
                <a:cs typeface="Arial" panose="020B0604020202020204" pitchFamily="34" charset="0"/>
              </a:rPr>
              <a:t>life-long professional learning</a:t>
            </a:r>
            <a:r>
              <a:rPr lang="en-GB" sz="2400" dirty="0">
                <a:latin typeface="Arial" panose="020B0604020202020204" pitchFamily="34" charset="0"/>
                <a:cs typeface="Arial" panose="020B0604020202020204" pitchFamily="34" charset="0"/>
              </a:rPr>
              <a:t>?</a:t>
            </a: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How well do we make sure that our mentors are effective teacher educators?</a:t>
            </a:r>
          </a:p>
          <a:p>
            <a:pPr marR="5080">
              <a:tabLst>
                <a:tab pos="5485765" algn="l"/>
              </a:tabLst>
            </a:pPr>
            <a:r>
              <a:rPr lang="en-GB" sz="2400" dirty="0" smtClean="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How do we make sure that mentoring in ITE is integrated into professional learning in schools</a:t>
            </a:r>
          </a:p>
          <a:p>
            <a:pPr marR="5080">
              <a:tabLst>
                <a:tab pos="5485765" algn="l"/>
              </a:tabLst>
            </a:pP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How do we make sure that involvement in mentoring in ITE has a positive impact on school? </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i="1" dirty="0" smtClean="0">
                <a:solidFill>
                  <a:schemeClr val="tx1">
                    <a:lumMod val="75000"/>
                    <a:lumOff val="25000"/>
                  </a:schemeClr>
                </a:solidFill>
                <a:latin typeface="Arial"/>
                <a:cs typeface="Arial"/>
              </a:rPr>
              <a:t>Appendix 1 of the report contains self-evaluation questions for universities and schools.</a:t>
            </a:r>
            <a:endParaRPr lang="en-GB" sz="2400" i="1"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241298" y="2039153"/>
            <a:ext cx="6185787" cy="775596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Pa mor effeithiol ydym ni’n datblygu medrau meddwl beirniadol, myfyrio ac arfarnu athrawon dan hyfforddiant fel medrau hanfodol ar gyfer dysgu proffesiynol gydol oes?</a:t>
            </a:r>
          </a:p>
          <a:p>
            <a:pPr marL="342900" marR="5080" indent="-342900">
              <a:buFont typeface="Arial" panose="020B0604020202020204" pitchFamily="34" charset="0"/>
              <a:buChar char="•"/>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Pa mor dda ydym ni’n gwneud yn siwr bod ein mentoriaid yn addysgwyr effeithiol athrawon?</a:t>
            </a:r>
          </a:p>
          <a:p>
            <a:pPr marR="5080">
              <a:tabLst>
                <a:tab pos="5485765" algn="l"/>
              </a:tabLst>
            </a:pPr>
            <a:r>
              <a:rPr lang="cy-GB" sz="2400" dirty="0" smtClean="0">
                <a:latin typeface="Arial" panose="020B0604020202020204" pitchFamily="34" charset="0"/>
                <a:cs typeface="Arial" panose="020B0604020202020204" pitchFamily="34" charset="0"/>
              </a:rPr>
              <a:t> </a:t>
            </a: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Sut rydym ni’n gwneud yn siwr bod mentora mewn AGA wedi’i integreiddio i ddysgu proffesiynol mewn ysgolion</a:t>
            </a:r>
          </a:p>
          <a:p>
            <a:pPr marR="5080">
              <a:tabLst>
                <a:tab pos="5485765" algn="l"/>
              </a:tabLst>
            </a:pPr>
            <a:endParaRPr lang="cy-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Sut rydym ni’n gwneud yn siwr bod cymryd rhan mewn mentora mewn AGA yn cael effaith gadarnhaol ar yr ysgol?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i="1" dirty="0" smtClean="0">
                <a:solidFill>
                  <a:schemeClr val="tx1">
                    <a:lumMod val="75000"/>
                    <a:lumOff val="25000"/>
                  </a:schemeClr>
                </a:solidFill>
                <a:latin typeface="Arial"/>
                <a:cs typeface="Arial"/>
              </a:rPr>
              <a:t>Mae Atodiad 1 yr adroddiad yn cynnwys cwestiynau hunanarfarnu i brifysgolion ac ysgolion.</a:t>
            </a: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54940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Mae’r adroddiad hwn:</a:t>
            </a:r>
            <a:endParaRPr lang="cy-GB" sz="4500" b="1" spc="-10" dirty="0">
              <a:solidFill>
                <a:schemeClr val="tx1">
                  <a:lumMod val="95000"/>
                  <a:lumOff val="5000"/>
                </a:schemeClr>
              </a:solidFill>
            </a:endParaRPr>
          </a:p>
        </p:txBody>
      </p:sp>
      <p:sp>
        <p:nvSpPr>
          <p:cNvPr id="3" name="object 3"/>
          <p:cNvSpPr txBox="1"/>
          <p:nvPr/>
        </p:nvSpPr>
        <p:spPr>
          <a:xfrm>
            <a:off x="527300" y="2642252"/>
            <a:ext cx="5899785" cy="73866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This report:</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l</a:t>
            </a:r>
            <a:r>
              <a:rPr lang="en-GB" sz="2400" dirty="0" smtClean="0">
                <a:latin typeface="Arial" panose="020B0604020202020204" pitchFamily="34" charset="0"/>
                <a:cs typeface="Arial" panose="020B0604020202020204" pitchFamily="34" charset="0"/>
              </a:rPr>
              <a:t>ooks at </a:t>
            </a:r>
            <a:r>
              <a:rPr lang="en-GB" sz="2400" dirty="0">
                <a:latin typeface="Arial" panose="020B0604020202020204" pitchFamily="34" charset="0"/>
                <a:cs typeface="Arial" panose="020B0604020202020204" pitchFamily="34" charset="0"/>
              </a:rPr>
              <a:t>mentoring in ITE in primary </a:t>
            </a:r>
            <a:r>
              <a:rPr lang="en-GB" sz="2400" dirty="0" smtClean="0">
                <a:latin typeface="Arial" panose="020B0604020202020204" pitchFamily="34" charset="0"/>
                <a:cs typeface="Arial" panose="020B0604020202020204" pitchFamily="34" charset="0"/>
              </a:rPr>
              <a:t>and secondary </a:t>
            </a:r>
            <a:r>
              <a:rPr lang="en-GB" sz="2400" dirty="0">
                <a:latin typeface="Arial" panose="020B0604020202020204" pitchFamily="34" charset="0"/>
                <a:cs typeface="Arial" panose="020B0604020202020204" pitchFamily="34" charset="0"/>
              </a:rPr>
              <a:t>schools in Wales </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examines the role of the mentor and what makes effective practice in mentoring</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explores the relationship between professional learning in school and effective mentoring in ITE</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looks at how student teachers develop the skills and attributes of career-long professional learning, and the role that effective mentoring plays in this process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considers the roles played by higher education institutions (HEIs) and schools in developing effective mentoring </a:t>
            </a:r>
            <a:r>
              <a:rPr lang="en-GB" sz="2400" dirty="0" smtClean="0">
                <a:latin typeface="Arial" panose="020B0604020202020204" pitchFamily="34" charset="0"/>
                <a:cs typeface="Arial" panose="020B0604020202020204" pitchFamily="34" charset="0"/>
              </a:rPr>
              <a:t>practice</a:t>
            </a:r>
            <a:r>
              <a:rPr lang="en-GB" sz="2400" dirty="0" smtClean="0">
                <a:solidFill>
                  <a:schemeClr val="tx1">
                    <a:lumMod val="75000"/>
                    <a:lumOff val="25000"/>
                  </a:schemeClr>
                </a:solidFill>
                <a:latin typeface="Arial" panose="020B0604020202020204" pitchFamily="34" charset="0"/>
                <a:cs typeface="Arial" panose="020B0604020202020204" pitchFamily="34" charset="0"/>
              </a:rPr>
              <a:t/>
            </a:r>
            <a:br>
              <a:rPr lang="en-GB" sz="2400" dirty="0" smtClean="0">
                <a:solidFill>
                  <a:schemeClr val="tx1">
                    <a:lumMod val="75000"/>
                    <a:lumOff val="25000"/>
                  </a:schemeClr>
                </a:solidFill>
                <a:latin typeface="Arial" panose="020B0604020202020204" pitchFamily="34" charset="0"/>
                <a:cs typeface="Arial" panose="020B0604020202020204" pitchFamily="34" charset="0"/>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1" name="Rectangle 10"/>
          <p:cNvSpPr/>
          <p:nvPr/>
        </p:nvSpPr>
        <p:spPr>
          <a:xfrm>
            <a:off x="393700" y="2510086"/>
            <a:ext cx="5867400" cy="7109639"/>
          </a:xfrm>
          <a:prstGeom prst="rect">
            <a:avLst/>
          </a:prstGeom>
        </p:spPr>
        <p:txBody>
          <a:bodyPr wrap="square">
            <a:spAutoFit/>
          </a:bodyPr>
          <a:lstStyle/>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yn bwrw golwg ar fentora mewn addysg gychwynnol athrawon (AGA) mewn ysgolion cynradd ac uwchradd yng Nghymru</a:t>
            </a: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yn archwilio rôl y mentor a’r hyn sy’n gwneud arfer effeithiol mewn mentora</a:t>
            </a: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yn archwilio’r berthynas rhwng dysgu proffesiynol yn yr ysgol a mentora effeithiol mewn AGA</a:t>
            </a: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yn edrych ar sut mae athrawon dan hyfforddiant yn datblygu medrau a phriodweddau dysgu proffesiynol gydol gyrfa, a’r rôl sydd gan fentora effeithiol yn y broses hon</a:t>
            </a:r>
          </a:p>
          <a:p>
            <a:pPr marL="342900" lvl="0" indent="-342900">
              <a:buFont typeface="Arial" panose="020B0604020202020204" pitchFamily="34" charset="0"/>
              <a:buChar char="•"/>
            </a:pPr>
            <a:r>
              <a:rPr lang="cy-GB" sz="2400" dirty="0" smtClean="0">
                <a:solidFill>
                  <a:prstClr val="black"/>
                </a:solidFill>
                <a:latin typeface="Arial" panose="020B0604020202020204" pitchFamily="34" charset="0"/>
                <a:cs typeface="Arial" panose="020B0604020202020204" pitchFamily="34" charset="0"/>
              </a:rPr>
              <a:t>yn ystyried y rolau sydd gan sefydliadau addysg uwch (SAU) ac ysgolion yn datblygu arfer mentora effeithiol</a:t>
            </a:r>
            <a:r>
              <a:rPr lang="cy-GB" sz="2400" dirty="0" smtClean="0">
                <a:solidFill>
                  <a:prstClr val="black">
                    <a:lumMod val="75000"/>
                    <a:lumOff val="25000"/>
                  </a:prstClr>
                </a:solidFill>
                <a:latin typeface="Arial" panose="020B0604020202020204" pitchFamily="34" charset="0"/>
                <a:cs typeface="Arial" panose="020B0604020202020204" pitchFamily="34" charset="0"/>
              </a:rPr>
              <a:t/>
            </a:r>
            <a:br>
              <a:rPr lang="cy-GB" sz="2400" dirty="0" smtClean="0">
                <a:solidFill>
                  <a:prstClr val="black">
                    <a:lumMod val="75000"/>
                    <a:lumOff val="25000"/>
                  </a:prstClr>
                </a:solidFill>
                <a:latin typeface="Arial" panose="020B0604020202020204" pitchFamily="34" charset="0"/>
                <a:cs typeface="Arial" panose="020B0604020202020204" pitchFamily="34" charset="0"/>
              </a:rPr>
            </a:br>
            <a:endParaRPr lang="cy-GB" sz="2400" dirty="0">
              <a:solidFill>
                <a:prstClr val="black">
                  <a:lumMod val="75000"/>
                  <a:lumOff val="25000"/>
                </a:prstClr>
              </a:solidFill>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15620" y="2642252"/>
            <a:ext cx="5937885" cy="5078313"/>
          </a:xfrm>
          <a:prstGeom prst="rect">
            <a:avLst/>
          </a:prstGeom>
        </p:spPr>
        <p:txBody>
          <a:bodyPr vert="horz" wrap="square" lIns="0" tIns="0" rIns="0" bIns="0" rtlCol="0">
            <a:spAutoFit/>
          </a:bodyPr>
          <a:lstStyle/>
          <a:p>
            <a:endParaRPr lang="en-GB" dirty="0"/>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 report focuses on the development of student teachers’ critical thinking, reflection and evaluation as vital skills for professional learning, the mentor’s role in developing these skills, and how involvement in mentoring in ITE impacts on and relates to professional learning in schools more generally.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report is intended to provide a base-line study for the reform of ITE in Wales.</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7" name="object 8"/>
          <p:cNvSpPr txBox="1"/>
          <p:nvPr/>
        </p:nvSpPr>
        <p:spPr>
          <a:xfrm>
            <a:off x="385635" y="2643556"/>
            <a:ext cx="5937885" cy="5816977"/>
          </a:xfrm>
          <a:prstGeom prst="rect">
            <a:avLst/>
          </a:prstGeom>
        </p:spPr>
        <p:txBody>
          <a:bodyPr vert="horz" wrap="square" lIns="0" tIns="0" rIns="0" bIns="0" rtlCol="0">
            <a:spAutoFit/>
          </a:bodyPr>
          <a:lstStyle/>
          <a:p>
            <a:endParaRPr lang="cy-GB" dirty="0" smtClean="0"/>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adroddiad yn canolbwyntio ar ddatblygiad medrau meddwl beirniadol, myfyrio ac arfarnu myfyrwyr fel medrau hanfodol ar gyfer dysgu proffesiynol, rôl y mentor yn datblygu’r medrau hyn, a sut mae cymryd rhan mewn mentora mewn AGA yn effeithio ar, ac yn cysylltu â, dysgu proffesiynol mewn ysgolion yn fwy cyffredinol.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Bwriedir i’r adroddiad gynnig astudiaeth waelodlin ar gyfer diwygio AGA yng Nghymru.</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940050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Prif ganfyddiadau</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most effective mentoring takes place in schools where there is an established culture of learning and a strong focus on developing effective </a:t>
            </a:r>
            <a:r>
              <a:rPr lang="en-GB" sz="2400" dirty="0" smtClean="0">
                <a:latin typeface="Arial" panose="020B0604020202020204" pitchFamily="34" charset="0"/>
                <a:cs typeface="Arial" panose="020B0604020202020204" pitchFamily="34" charset="0"/>
              </a:rPr>
              <a:t>teaching.  Supporting </a:t>
            </a:r>
            <a:r>
              <a:rPr lang="en-GB" sz="2400" dirty="0">
                <a:latin typeface="Arial" panose="020B0604020202020204" pitchFamily="34" charset="0"/>
                <a:cs typeface="Arial" panose="020B0604020202020204" pitchFamily="34" charset="0"/>
              </a:rPr>
              <a:t>student teachers to improve their skills, knowledge and understanding is seen as part of a continuum of professional learning where the practice of developing student teachers is part of the same process as developing practising teachers.  However, in many schools, even where there is an emphasis on developing and coaching teachers, mentors do not apply the skills they have learnt through whole-school professional development activities to their mentoring of student teachers</a:t>
            </a:r>
            <a:r>
              <a:rPr lang="en-GB" sz="2400" dirty="0" smtClean="0">
                <a:latin typeface="Arial" panose="020B0604020202020204" pitchFamily="34" charset="0"/>
                <a:cs typeface="Arial" panose="020B0604020202020204" pitchFamily="34" charset="0"/>
              </a:rPr>
              <a:t>.</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316420" y="2523438"/>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mentora mwyaf effeithiol yn digwydd mewn ysgolion lle mae diwylliant dysgu sefydledig a ffocws cryf ar ddatblygu addysgu effeithiol.  Ystyrir bod cynorthwyo athrawon dan hyfforddiant i wella’u medrau, eu gwybodaeth a’u dealltwriaeth yn rhan o gontinwwm o ddysgu proffesiynol lle mae’r arfer o ddatblygu athrawon dan hyfforddiant yn rhan o’r un broses â datblygu athrawon wrth eu gwaith.  Fodd bynnag, mewn llawer o ysgolion, hyd yn oed lle mae pwyslais ar ddatblygu ac annog athrawon, nid yw mentoriaid yn cymhwyso’r medrau a ddysgont drwy weithgareddau datblygu proffesiynol ysgol-gyfan i fentora athrawon dan hyfforddiant.</a:t>
            </a: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185846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Prif ganfyddiadau</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mentor training currently provided by the centres of ITE places too much emphasis on completion of documentation rather than developing the skills, knowledge and understanding required to mentor successfully.  In addition, ITE quality assurance procedures focus too heavily on consistency and conformance at the expense of ensuring quality.  As a result, ITE centres do not have robust enough processes to identify the strengths and weaknesses in mentoring, nor do they share best practice effectively enough.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367220" y="2642252"/>
            <a:ext cx="5937885" cy="5909310"/>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Mae’r hyfforddiant sy’n cael ei ddarparu i fentoriaid gan y canolfannau AGA ar hyn o bryd yn rhoi gormod o bwyslais ar gwblhau dogfennaeth yn hytrach na datblygu’r medrau, y wybodaeth a’r ddealltwriaeth y mae eu hangen i fentora’n llwyddiannus.  Yn ogystal, mae gweithdrefnau sicrhau ansawdd AGA yn canolbwyntio’n ormodol ar gysondeb a chydymffurfiad ar draul sicrhau ansawdd.  O ganlyniad, nid oes gan ganolfannau AGA brosesau digon cadarn i nodi’r cryfderau a’r gwendidau mewn mentora, ac nid ydynt ychwaith yn rhannu arfer orau yn ddigon effeithiol. </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017579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Prif ganfyddiadau</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In general, mentors view their role as supporting students to meet the standards for Qualified Teacher Status (QTS).  Very few see themselves as teacher educators engaged in the pedagogy of ITE, or identify specifically the approaches that they take to teaching students how to teach, including developing subject knowledge and developing pedagogy.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341819" y="2655604"/>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Yn gyffredinol, mae mentoriaid yn ystyried mai eu rôl yw cynorthwyo myfyrwyr i gyrraedd y safonau ar gyfer Statws Athro Cymwysedig (SAC).  Nifer bach iawn ohonynt sy’n ystyried eu hunain yn addysgwyr athrawon sy’n ymwneud ag addysgeg AGA, neu sy’n nodi’n benodol y dulliau a ddefnyddiant i addysgu myfyrwyr sut i addysgu, gan gynnwys datblygu gwybodaeth am y pwnc a datblygu addysgeg. </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447889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Prif ganfyddiadau</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r>
              <a:rPr lang="en-GB" sz="4500" b="1" spc="-5" dirty="0">
                <a:solidFill>
                  <a:schemeClr val="tx1">
                    <a:lumMod val="75000"/>
                    <a:lumOff val="25000"/>
                  </a:schemeClr>
                </a:solidFill>
                <a:latin typeface="Arial"/>
                <a:cs typeface="Arial"/>
              </a:rPr>
              <a:t>Main findings</a:t>
            </a:r>
            <a:endParaRPr lang="en-GB" sz="4500" dirty="0">
              <a:solidFill>
                <a:schemeClr val="tx1">
                  <a:lumMod val="75000"/>
                  <a:lumOff val="25000"/>
                </a:schemeClr>
              </a:solidFill>
              <a:latin typeface="Arial"/>
              <a:cs typeface="Arial"/>
            </a:endParaRPr>
          </a:p>
          <a:p>
            <a:pPr marL="12700">
              <a:lnSpc>
                <a:spcPct val="100000"/>
              </a:lnSpc>
            </a:pP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r>
              <a:rPr lang="en-GB" sz="2400" dirty="0">
                <a:latin typeface="Arial" panose="020B0604020202020204" pitchFamily="34" charset="0"/>
                <a:cs typeface="Arial" panose="020B0604020202020204" pitchFamily="34" charset="0"/>
              </a:rPr>
              <a:t>The few most effective </a:t>
            </a:r>
            <a:r>
              <a:rPr lang="en-GB" sz="2400" dirty="0" smtClean="0">
                <a:latin typeface="Arial" panose="020B0604020202020204" pitchFamily="34" charset="0"/>
                <a:cs typeface="Arial" panose="020B0604020202020204" pitchFamily="34" charset="0"/>
              </a:rPr>
              <a:t>mentors:</a:t>
            </a: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build </a:t>
            </a:r>
            <a:r>
              <a:rPr lang="en-GB" sz="2400" dirty="0">
                <a:latin typeface="Arial" panose="020B0604020202020204" pitchFamily="34" charset="0"/>
                <a:cs typeface="Arial" panose="020B0604020202020204" pitchFamily="34" charset="0"/>
              </a:rPr>
              <a:t>students’ knowledge and experience incrementally, starting with more structured and supported learning activities and developing students’ independence, reflection and criticality as they become more </a:t>
            </a:r>
            <a:r>
              <a:rPr lang="en-GB" sz="2400" dirty="0" smtClean="0">
                <a:latin typeface="Arial" panose="020B0604020202020204" pitchFamily="34" charset="0"/>
                <a:cs typeface="Arial" panose="020B0604020202020204" pitchFamily="34" charset="0"/>
              </a:rPr>
              <a:t>experienced</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build </a:t>
            </a:r>
            <a:r>
              <a:rPr lang="en-GB" sz="2400" dirty="0">
                <a:latin typeface="Arial" panose="020B0604020202020204" pitchFamily="34" charset="0"/>
                <a:cs typeface="Arial" panose="020B0604020202020204" pitchFamily="34" charset="0"/>
              </a:rPr>
              <a:t>students’ resilience </a:t>
            </a:r>
            <a:r>
              <a:rPr lang="en-GB" sz="2400" dirty="0" smtClean="0">
                <a:latin typeface="Arial" panose="020B0604020202020204" pitchFamily="34" charset="0"/>
                <a:cs typeface="Arial" panose="020B0604020202020204" pitchFamily="34" charset="0"/>
              </a:rPr>
              <a:t>well</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are </a:t>
            </a:r>
            <a:r>
              <a:rPr lang="en-GB" sz="2400" dirty="0">
                <a:latin typeface="Arial" panose="020B0604020202020204" pitchFamily="34" charset="0"/>
                <a:cs typeface="Arial" panose="020B0604020202020204" pitchFamily="34" charset="0"/>
              </a:rPr>
              <a:t>often actively engaged in professional learning activities, research, or higher-level </a:t>
            </a:r>
            <a:r>
              <a:rPr lang="en-GB" sz="2400" dirty="0" smtClean="0">
                <a:latin typeface="Arial" panose="020B0604020202020204" pitchFamily="34" charset="0"/>
                <a:cs typeface="Arial" panose="020B0604020202020204" pitchFamily="34" charset="0"/>
              </a:rPr>
              <a:t>study </a:t>
            </a:r>
            <a:r>
              <a:rPr lang="en-GB" dirty="0" smtClean="0"/>
              <a:t> </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362199" y="2642252"/>
            <a:ext cx="5937885" cy="6647974"/>
          </a:xfrm>
          <a:prstGeom prst="rect">
            <a:avLst/>
          </a:prstGeom>
        </p:spPr>
        <p:txBody>
          <a:bodyPr vert="horz" wrap="square" lIns="0" tIns="0" rIns="0" bIns="0" rtlCol="0">
            <a:spAutoFit/>
          </a:bodyPr>
          <a:lstStyle/>
          <a:p>
            <a:r>
              <a:rPr lang="cy-GB" sz="2400" dirty="0" smtClean="0">
                <a:latin typeface="Arial" panose="020B0604020202020204" pitchFamily="34" charset="0"/>
                <a:cs typeface="Arial" panose="020B0604020202020204" pitchFamily="34" charset="0"/>
              </a:rPr>
              <a:t>Mae’r ychydig fentoriaid mwyaf effeithiol:</a:t>
            </a:r>
          </a:p>
          <a:p>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cynyddu gwybodaeth a phrofiad myfyrwyr fesul tipyn, gan ddechrau gyda gweithgareddau dysgu â mwy o strwythur a chefnogaeth, a datblygu annibyniaeth, myfyrdod a medrau beirniadol myfyrwyr wrth iddynt ddod yn fwy profiadol</a:t>
            </a:r>
          </a:p>
          <a:p>
            <a:r>
              <a:rPr lang="cy-GB" sz="24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meithrin gwydnwch myfyrwyr yn dda</a:t>
            </a:r>
          </a:p>
          <a:p>
            <a:r>
              <a:rPr lang="cy-GB" sz="24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aml yn cymryd rhan mewn gweithgareddau dysgu proffesiynol, ymchwil neu astudio lefel uwch</a:t>
            </a:r>
            <a:endParaRPr lang="cy-GB" dirty="0" smtClean="0"/>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6493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Prif ganfyddiadau</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r>
              <a:rPr lang="en-GB" sz="4500" b="1" spc="-5" dirty="0">
                <a:solidFill>
                  <a:schemeClr val="tx1">
                    <a:lumMod val="75000"/>
                    <a:lumOff val="25000"/>
                  </a:schemeClr>
                </a:solidFill>
                <a:latin typeface="Arial"/>
                <a:cs typeface="Arial"/>
              </a:rPr>
              <a:t>Main findings</a:t>
            </a:r>
            <a:endParaRPr lang="en-GB" sz="4500" dirty="0">
              <a:solidFill>
                <a:schemeClr val="tx1">
                  <a:lumMod val="75000"/>
                  <a:lumOff val="25000"/>
                </a:schemeClr>
              </a:solidFill>
              <a:latin typeface="Arial"/>
              <a:cs typeface="Arial"/>
            </a:endParaRPr>
          </a:p>
          <a:p>
            <a:pPr marL="12700">
              <a:lnSpc>
                <a:spcPct val="100000"/>
              </a:lnSpc>
            </a:pP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r>
              <a:rPr lang="en-GB" sz="2400" dirty="0" smtClean="0">
                <a:latin typeface="Arial" panose="020B0604020202020204" pitchFamily="34" charset="0"/>
                <a:cs typeface="Arial" panose="020B0604020202020204" pitchFamily="34" charset="0"/>
              </a:rPr>
              <a:t>The few most effective mentors:</a:t>
            </a:r>
          </a:p>
          <a:p>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are good role models of career-long professional learning</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use their skills of reflection and critical analysis to develop student teachers</a:t>
            </a:r>
          </a:p>
          <a:p>
            <a:pPr marL="342900" indent="-342900">
              <a:buFont typeface="Arial" panose="020B0604020202020204" pitchFamily="34" charset="0"/>
              <a:buChar char="•"/>
            </a:pPr>
            <a:endParaRPr lang="en-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teach their students using ‘learning conversations’ that help students to improve their own skills of critical analysis, and to make links between their teaching and educational theory</a:t>
            </a:r>
          </a:p>
          <a:p>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354520" y="2630204"/>
            <a:ext cx="5937885" cy="5539978"/>
          </a:xfrm>
          <a:prstGeom prst="rect">
            <a:avLst/>
          </a:prstGeom>
        </p:spPr>
        <p:txBody>
          <a:bodyPr vert="horz" wrap="square" lIns="0" tIns="0" rIns="0" bIns="0" rtlCol="0">
            <a:spAutoFit/>
          </a:bodyPr>
          <a:lstStyle/>
          <a:p>
            <a:r>
              <a:rPr lang="cy-GB" sz="2400" dirty="0" smtClean="0">
                <a:latin typeface="Arial" panose="020B0604020202020204" pitchFamily="34" charset="0"/>
                <a:cs typeface="Arial" panose="020B0604020202020204" pitchFamily="34" charset="0"/>
              </a:rPr>
              <a:t>Mae’r ychydig fentoriaid mwyaf effeithiol:</a:t>
            </a:r>
          </a:p>
          <a:p>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fodelau da o ddysgu proffesiynol gydol gyrfa</a:t>
            </a:r>
          </a:p>
          <a:p>
            <a:pPr marL="34290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defnyddio’u medrau myfyrio a dadansoddi beirniadol i ddatblygu athrawon dan hyfforddiant</a:t>
            </a:r>
          </a:p>
          <a:p>
            <a:pPr marL="342900" indent="-342900">
              <a:buFont typeface="Arial" panose="020B0604020202020204" pitchFamily="34" charset="0"/>
              <a:buChar char="•"/>
            </a:pPr>
            <a:endParaRPr lang="cy-GB" sz="24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smtClean="0">
                <a:latin typeface="Arial" panose="020B0604020202020204" pitchFamily="34" charset="0"/>
                <a:cs typeface="Arial" panose="020B0604020202020204" pitchFamily="34" charset="0"/>
              </a:rPr>
              <a:t>yn addysgu’u myfyrwyr gan ddefnyddio ‘sgyrsiau dysgu’ sy’n helpu myfyrwyr i wella’u medrau dadansoddi beirniadol eu hunain a llunio cysylltiadau rhwng eu haddysgu a theori addysgol</a:t>
            </a: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38939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cy-GB" sz="4500" b="1" spc="-10" dirty="0" smtClean="0">
                <a:solidFill>
                  <a:schemeClr val="tx1">
                    <a:lumMod val="95000"/>
                    <a:lumOff val="5000"/>
                  </a:schemeClr>
                </a:solidFill>
              </a:rPr>
              <a:t>Prif ganfyddiadau</a:t>
            </a:r>
            <a:endParaRPr lang="cy-GB" sz="4500" b="1"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dirty="0" smtClean="0">
                <a:solidFill>
                  <a:schemeClr val="tx1">
                    <a:lumMod val="75000"/>
                    <a:lumOff val="25000"/>
                  </a:schemeClr>
                </a:solidFill>
                <a:latin typeface="Arial"/>
                <a:cs typeface="Arial"/>
              </a:rPr>
              <a:t>Main findings</a:t>
            </a:r>
            <a:endParaRPr sz="4500" b="1"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Very few students are able to identify the skills and behaviours that they need for career-long professional learning.  Generally, students do not develop their skills of critical analysis, reflection and evaluation well enough over the duration of their programmes.  They do not engage well enough with research and professional dialogue with their tutors and mentors to make the crucial links between theory and practice.</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0" name="object 8"/>
          <p:cNvSpPr txBox="1"/>
          <p:nvPr/>
        </p:nvSpPr>
        <p:spPr>
          <a:xfrm>
            <a:off x="489200" y="2630204"/>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anose="020B0604020202020204" pitchFamily="34" charset="0"/>
                <a:cs typeface="Arial" panose="020B0604020202020204" pitchFamily="34" charset="0"/>
              </a:rPr>
              <a:t>Ychydig bach iawn o fyfyrwyr sy’n gallu nodi’r medrau a’r ymddygiadau y mae arnynt eu hangen ar gyfer dysgu proffesiynol gydol gyrfa.  Yn gyffredinol, nid yw myfyrwyr yn datblygu’u medrau dadansoddi beirniadol, myfyrio ac arfarnu yn ddigon da dros gyfnod eu rhaglen.  Nid ydynt yn ymgysylltu’n ddigon da ag ymchwil a thrafodaeth broffesiynol gyda’u tiwtoriaid a’u mentoriaid i lunio’r cysylltiadau holl bwysig rhwng theori ac ymarfer.</a:t>
            </a: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73920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mmunications Standard Document" ma:contentTypeID="0x0101004FF563581D1EBA4688BFE70077AFADA61400616626E74CDE7E45B3325C9A710867D9" ma:contentTypeVersion="35" ma:contentTypeDescription="A standard document type for Communications Team" ma:contentTypeScope="" ma:versionID="8392ebbd8a423a73e9b5919e7f60946f">
  <xsd:schema xmlns:xsd="http://www.w3.org/2001/XMLSchema" xmlns:xs="http://www.w3.org/2001/XMLSchema" xmlns:p="http://schemas.microsoft.com/office/2006/metadata/properties" xmlns:ns2="4c2d5879-4e17-4934-9dac-90b30ab598df" xmlns:ns3="1bc25632-73ea-4e8a-9cf3-483e60546493" xmlns:ns4="352d92a4-d745-4073-b537-e09129962258" targetNamespace="http://schemas.microsoft.com/office/2006/metadata/properties" ma:root="true" ma:fieldsID="0821c796134344602d10bbb9c9cf99a1" ns2:_="" ns3:_="" ns4:_="">
    <xsd:import namespace="4c2d5879-4e17-4934-9dac-90b30ab598df"/>
    <xsd:import namespace="1bc25632-73ea-4e8a-9cf3-483e60546493"/>
    <xsd:import namespace="352d92a4-d745-4073-b537-e09129962258"/>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Process_x0020_-_x0020_COMM" minOccurs="0"/>
                <xsd:element ref="ns3:System_x0020_-_x0020_COMM" minOccurs="0"/>
                <xsd:element ref="ns4:Type_x0020_of_x0020_Communication" minOccurs="0"/>
                <xsd:element ref="ns4:Issue_x0020_Date" minOccurs="0"/>
                <xsd:element ref="ns4:Type_x0020_of_x0020_E_x002d_shot" minOccurs="0"/>
                <xsd:element ref="ns4:Publication" minOccurs="0"/>
                <xsd:element ref="ns4:Project" minOccurs="0"/>
                <xsd:element ref="ns4:Section" minOccurs="0"/>
                <xsd:element ref="ns4:Media_x0020_Outle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bc25632-73ea-4e8a-9cf3-483e60546493" elementFormDefault="qualified">
    <xsd:import namespace="http://schemas.microsoft.com/office/2006/documentManagement/types"/>
    <xsd:import namespace="http://schemas.microsoft.com/office/infopath/2007/PartnerControls"/>
    <xsd:element name="Process_x0020_-_x0020_COMM" ma:index="17" nillable="true" ma:displayName="Process - COMM" ma:list="{ec1d7192-6186-4caf-9451-bb54d71fb533}" ma:internalName="Process_x0020__x002d__x0020_COMM" ma:showField="Title" ma:web="1bc25632-73ea-4e8a-9cf3-483e60546493">
      <xsd:simpleType>
        <xsd:restriction base="dms:Lookup"/>
      </xsd:simpleType>
    </xsd:element>
    <xsd:element name="System_x0020_-_x0020_COMM" ma:index="18" nillable="true" ma:displayName="System - COMM" ma:list="{6a2a08a9-52d5-4818-bca2-2abccf5fee4e}" ma:internalName="System_x0020__x002d__x0020_COMM" ma:showField="Title" ma:web="1bc25632-73ea-4e8a-9cf3-483e6054649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352d92a4-d745-4073-b537-e09129962258" elementFormDefault="qualified">
    <xsd:import namespace="http://schemas.microsoft.com/office/2006/documentManagement/types"/>
    <xsd:import namespace="http://schemas.microsoft.com/office/infopath/2007/PartnerControls"/>
    <xsd:element name="Type_x0020_of_x0020_Communication" ma:index="19" nillable="true" ma:displayName="Type of Communication" ma:format="Dropdown" ma:internalName="Type_x0020_of_x0020_Communication">
      <xsd:simpleType>
        <xsd:restriction base="dms:Choice">
          <xsd:enumeration value="Internal"/>
          <xsd:enumeration value="External"/>
        </xsd:restriction>
      </xsd:simpleType>
    </xsd:element>
    <xsd:element name="Issue_x0020_Date" ma:index="20" nillable="true" ma:displayName="Issue Date" ma:format="DateOnly" ma:internalName="Issue_x0020_Date">
      <xsd:simpleType>
        <xsd:restriction base="dms:DateTime"/>
      </xsd:simpleType>
    </xsd:element>
    <xsd:element name="Type_x0020_of_x0020_E_x002d_shot" ma:index="21" nillable="true" ma:displayName="Type of E-shot" ma:format="Dropdown" ma:internalName="Type_x0020_of_x0020_E_x002d_shot">
      <xsd:simpleType>
        <xsd:restriction base="dms:Choice">
          <xsd:enumeration value="Guidance updates"/>
          <xsd:enumeration value="Estyn update"/>
          <xsd:enumeration value="Thematic report"/>
          <xsd:enumeration value="Estyn news"/>
          <xsd:enumeration value="Recruitment"/>
          <xsd:enumeration value="Annual Report"/>
          <xsd:enumeration value="Ad hoc"/>
        </xsd:restriction>
      </xsd:simpleType>
    </xsd:element>
    <xsd:element name="Publication" ma:index="22" nillable="true" ma:displayName="Publication" ma:internalName="Publication">
      <xsd:simpleType>
        <xsd:restriction base="dms:Text">
          <xsd:maxLength value="255"/>
        </xsd:restriction>
      </xsd:simpleType>
    </xsd:element>
    <xsd:element name="Project" ma:index="23" nillable="true" ma:displayName="Project" ma:format="Dropdown" ma:internalName="Project">
      <xsd:simpleType>
        <xsd:restriction base="dms:Choice">
          <xsd:enumeration value="Training DVDS"/>
        </xsd:restriction>
      </xsd:simpleType>
    </xsd:element>
    <xsd:element name="Section" ma:index="24" nillable="true" ma:displayName="Section" ma:format="Dropdown" ma:internalName="Section">
      <xsd:simpleType>
        <xsd:restriction base="dms:Choice">
          <xsd:enumeration value="In the Spotlight"/>
          <xsd:enumeration value="From the Editor"/>
          <xsd:enumeration value="More about meetings"/>
          <xsd:enumeration value="What's on"/>
          <xsd:enumeration value="Past Lives"/>
          <xsd:enumeration value="Social news"/>
          <xsd:enumeration value="health and wellbeing"/>
          <xsd:enumeration value="Starters/ leavers"/>
          <xsd:enumeration value="Latest guidance"/>
          <xsd:enumeration value="Policies"/>
          <xsd:enumeration value="Welsh Language"/>
        </xsd:restriction>
      </xsd:simpleType>
    </xsd:element>
    <xsd:element name="Media_x0020_Outlet" ma:index="25" nillable="true" ma:displayName="Media Outlet" ma:format="Dropdown" ma:internalName="Media_x0020_Outlet">
      <xsd:simpleType>
        <xsd:restriction base="dms:Choice">
          <xsd:enumeration value="Western Mail"/>
          <xsd:enumeration value="Daily Post"/>
          <xsd:enumeration value="South Wales Evening Post"/>
          <xsd:enumeration value="SW Argu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Nov 2016</Title_x0020__x0028_Welsh_x0029_>
    <Type_x0020_of_x0020_Communication xmlns="352d92a4-d745-4073-b537-e09129962258"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9</Calendar_x0020_Year>
    <Retention_x0020_Year xmlns="4c2d5879-4e17-4934-9dac-90b30ab598df" xsi:nil="true"/>
    <Publication xmlns="352d92a4-d745-4073-b537-e09129962258" xsi:nil="true"/>
    <Process_x0020_-_x0020_COMM xmlns="1bc25632-73ea-4e8a-9cf3-483e60546493">22</Process_x0020_-_x0020_COMM>
    <Project xmlns="352d92a4-d745-4073-b537-e09129962258" xsi:nil="true"/>
    <System_x0020_-_x0020_COMM xmlns="1bc25632-73ea-4e8a-9cf3-483e60546493">2</System_x0020_-_x0020_COMM>
    <TaxCatchAll xmlns="4c2d5879-4e17-4934-9dac-90b30ab598df">
      <Value>1</Value>
    </TaxCatchAll>
    <Academic_x0020_Year xmlns="4c2d5879-4e17-4934-9dac-90b30ab598df">9</Academic_x0020_Year>
    <Section xmlns="352d92a4-d745-4073-b537-e09129962258" xsi:nil="true"/>
    <Media_x0020_Outlet xmlns="352d92a4-d745-4073-b537-e09129962258" xsi:nil="true"/>
    <Type_x0020_of_x0020_E_x002d_shot xmlns="352d92a4-d745-4073-b537-e09129962258" xsi:nil="true"/>
    <Financial_x0020_Year xmlns="4c2d5879-4e17-4934-9dac-90b30ab598df">7</Financial_x0020_Year>
    <Issue_x0020_Date xmlns="352d92a4-d745-4073-b537-e09129962258" xsi:nil="true"/>
  </documentManagement>
</p:properties>
</file>

<file path=customXml/itemProps1.xml><?xml version="1.0" encoding="utf-8"?>
<ds:datastoreItem xmlns:ds="http://schemas.openxmlformats.org/officeDocument/2006/customXml" ds:itemID="{CFD9B1A5-23B3-4C78-9A59-CED509A407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1bc25632-73ea-4e8a-9cf3-483e60546493"/>
    <ds:schemaRef ds:uri="352d92a4-d745-4073-b537-e091299622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purl.org/dc/elements/1.1/"/>
    <ds:schemaRef ds:uri="http://schemas.microsoft.com/office/2006/metadata/properties"/>
    <ds:schemaRef ds:uri="http://schemas.microsoft.com/office/infopath/2007/PartnerControls"/>
    <ds:schemaRef ds:uri="http://purl.org/dc/terms/"/>
    <ds:schemaRef ds:uri="1bc25632-73ea-4e8a-9cf3-483e60546493"/>
    <ds:schemaRef ds:uri="http://schemas.microsoft.com/office/2006/documentManagement/types"/>
    <ds:schemaRef ds:uri="http://schemas.openxmlformats.org/package/2006/metadata/core-properties"/>
    <ds:schemaRef ds:uri="352d92a4-d745-4073-b537-e09129962258"/>
    <ds:schemaRef ds:uri="4c2d5879-4e17-4934-9dac-90b30ab598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711</TotalTime>
  <Words>1441</Words>
  <Application>Microsoft Office PowerPoint</Application>
  <PresentationFormat>Custom</PresentationFormat>
  <Paragraphs>135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Mae’r adroddiad hwn:</vt:lpstr>
      <vt:lpstr>PowerPoint Presentation</vt:lpstr>
      <vt:lpstr>Prif ganfyddiadau</vt:lpstr>
      <vt:lpstr>Prif ganfyddiadau</vt:lpstr>
      <vt:lpstr>Prif ganfyddiadau</vt:lpstr>
      <vt:lpstr>Prif ganfyddiadau</vt:lpstr>
      <vt:lpstr>Prif ganfyddiadau</vt:lpstr>
      <vt:lpstr>Prif ganfyddiadau</vt:lpstr>
      <vt:lpstr>Nodweddion mentora  effeithiol</vt:lpstr>
      <vt:lpstr>Hunanarfarnu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 Point - updated Nov 2016</dc:title>
  <dc:creator>Gina Rathbone</dc:creator>
  <cp:lastModifiedBy>Andy Murphy-Williams</cp:lastModifiedBy>
  <cp:revision>75</cp:revision>
  <cp:lastPrinted>2018-10-10T10:18:34Z</cp:lastPrinted>
  <dcterms:created xsi:type="dcterms:W3CDTF">2015-04-24T11:05:35Z</dcterms:created>
  <dcterms:modified xsi:type="dcterms:W3CDTF">2018-11-20T08:08:10Z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0x0101004FF563581D1EBA4688BFE70077AFADA61400616626E74CDE7E45B3325C9A710867D9</vt:lpwstr>
  </property>
  <property fmtid="{D5CDD505-2E9C-101B-9397-08002B2CF9AE}" pid="6" name="Estyn Language">
    <vt:lpwstr>1;#English|777de1d1-cd30-4966-a2e3-f61db4c431e8</vt:lpwstr>
  </property>
</Properties>
</file>