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 id="258" r:id="rId8"/>
    <p:sldId id="262" r:id="rId9"/>
    <p:sldId id="263" r:id="rId10"/>
    <p:sldId id="264" r:id="rId11"/>
    <p:sldId id="265" r:id="rId12"/>
    <p:sldId id="269" r:id="rId13"/>
    <p:sldId id="280" r:id="rId14"/>
    <p:sldId id="270" r:id="rId15"/>
    <p:sldId id="273" r:id="rId16"/>
    <p:sldId id="277" r:id="rId17"/>
    <p:sldId id="279" r:id="rId18"/>
    <p:sldId id="274" r:id="rId19"/>
    <p:sldId id="281" r:id="rId20"/>
    <p:sldId id="261" r:id="rId21"/>
    <p:sldId id="275" r:id="rId22"/>
    <p:sldId id="276" r:id="rId23"/>
  </p:sldIdLst>
  <p:sldSz cx="13004800" cy="9753600"/>
  <p:notesSz cx="13004800" cy="97536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79" autoAdjust="0"/>
    <p:restoredTop sz="94660"/>
  </p:normalViewPr>
  <p:slideViewPr>
    <p:cSldViewPr snapToGrid="0">
      <p:cViewPr>
        <p:scale>
          <a:sx n="70" d="100"/>
          <a:sy n="70" d="100"/>
        </p:scale>
        <p:origin x="-1962" y="-42"/>
      </p:cViewPr>
      <p:guideLst>
        <p:guide orient="horz" pos="5712"/>
        <p:guide pos="3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2048255"/>
          </a:xfrm>
          <a:prstGeom prst="rect">
            <a:avLst/>
          </a:prstGeom>
        </p:spPr>
        <p:txBody>
          <a:bodyPr/>
          <a:lstStyle>
            <a:lvl1pPr>
              <a:defRPr/>
            </a:lvl1pPr>
          </a:lstStyle>
          <a:p>
            <a:r>
              <a:rPr lang="en-US" smtClean="0"/>
              <a:t>Click to edit Master title style</a:t>
            </a:r>
            <a:endParaRPr/>
          </a:p>
        </p:txBody>
      </p:sp>
      <p:sp>
        <p:nvSpPr>
          <p:cNvPr id="3" name="Holder 3"/>
          <p:cNvSpPr>
            <a:spLocks noGrp="1"/>
          </p:cNvSpPr>
          <p:nvPr>
            <p:ph type="subTitle" idx="4"/>
          </p:nvPr>
        </p:nvSpPr>
        <p:spPr>
          <a:xfrm>
            <a:off x="1950720" y="5462016"/>
            <a:ext cx="9103360" cy="2438400"/>
          </a:xfrm>
          <a:prstGeom prst="rect">
            <a:avLst/>
          </a:prstGeom>
        </p:spPr>
        <p:txBody>
          <a:bodyPr/>
          <a:lstStyle>
            <a:lvl1pPr>
              <a:defRPr/>
            </a:lvl1pPr>
          </a:lstStyle>
          <a:p>
            <a:r>
              <a:rPr lang="en-US" smtClean="0"/>
              <a:t>Click to edit Master subtitle style</a:t>
            </a:r>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C51B2A53-711D-4FE9-A895-7ED3788072B4}" type="datetimeFigureOut">
              <a:rPr lang="en-US"/>
              <a:pPr>
                <a:defRPr/>
              </a:pPr>
              <a:t>8/7/2015</a:t>
            </a:fld>
            <a:endParaRPr lang="en-US"/>
          </a:p>
        </p:txBody>
      </p:sp>
      <p:sp>
        <p:nvSpPr>
          <p:cNvPr id="6" name="Holder 6"/>
          <p:cNvSpPr>
            <a:spLocks noGrp="1"/>
          </p:cNvSpPr>
          <p:nvPr>
            <p:ph type="sldNum" sz="quarter" idx="12"/>
          </p:nvPr>
        </p:nvSpPr>
        <p:spPr/>
        <p:txBody>
          <a:bodyPr/>
          <a:lstStyle>
            <a:lvl1pPr>
              <a:defRPr/>
            </a:lvl1pPr>
          </a:lstStyle>
          <a:p>
            <a:pPr>
              <a:defRPr/>
            </a:pPr>
            <a:fld id="{19E623F4-206C-4A63-B4C8-9EC871038DEE}"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3500" b="1" i="0">
                <a:solidFill>
                  <a:srgbClr val="2EAAE1"/>
                </a:solidFill>
                <a:latin typeface="Arial"/>
                <a:cs typeface="Arial"/>
              </a:defRPr>
            </a:lvl1pPr>
          </a:lstStyle>
          <a:p>
            <a:r>
              <a:rPr lang="en-US" smtClean="0"/>
              <a:t>Click to edit Master title style</a:t>
            </a:r>
            <a:endParaRPr/>
          </a:p>
        </p:txBody>
      </p:sp>
      <p:sp>
        <p:nvSpPr>
          <p:cNvPr id="3" name="Holder 3"/>
          <p:cNvSpPr>
            <a:spLocks noGrp="1"/>
          </p:cNvSpPr>
          <p:nvPr>
            <p:ph type="body" idx="1"/>
          </p:nvPr>
        </p:nvSpPr>
        <p:spPr/>
        <p:txBody>
          <a:bodyPr/>
          <a:lstStyle>
            <a:lvl1pPr>
              <a:defRPr/>
            </a:lvl1pPr>
          </a:lstStyle>
          <a:p>
            <a:pPr lvl="0"/>
            <a:r>
              <a:rPr lang="en-US" smtClean="0"/>
              <a:t>Click to edit Master text styles</a:t>
            </a: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F6A18291-DA10-4C3D-A64F-0007C67112F3}" type="datetimeFigureOut">
              <a:rPr lang="en-US"/>
              <a:pPr>
                <a:defRPr/>
              </a:pPr>
              <a:t>8/7/2015</a:t>
            </a:fld>
            <a:endParaRPr lang="en-US"/>
          </a:p>
        </p:txBody>
      </p:sp>
      <p:sp>
        <p:nvSpPr>
          <p:cNvPr id="6" name="Holder 6"/>
          <p:cNvSpPr>
            <a:spLocks noGrp="1"/>
          </p:cNvSpPr>
          <p:nvPr>
            <p:ph type="sldNum" sz="quarter" idx="12"/>
          </p:nvPr>
        </p:nvSpPr>
        <p:spPr/>
        <p:txBody>
          <a:bodyPr/>
          <a:lstStyle>
            <a:lvl1pPr>
              <a:defRPr/>
            </a:lvl1pPr>
          </a:lstStyle>
          <a:p>
            <a:pPr>
              <a:defRPr/>
            </a:pPr>
            <a:fld id="{FD40E294-D7D2-4A62-ADA8-3643F07DC259}"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3500" b="1" i="0">
                <a:solidFill>
                  <a:srgbClr val="2EAAE1"/>
                </a:solidFill>
                <a:latin typeface="Arial"/>
                <a:cs typeface="Arial"/>
              </a:defRPr>
            </a:lvl1pPr>
          </a:lstStyle>
          <a:p>
            <a:r>
              <a:rPr lang="en-US" smtClean="0"/>
              <a:t>Click to edit Master title style</a:t>
            </a:r>
            <a:endParaRPr/>
          </a:p>
        </p:txBody>
      </p:sp>
      <p:sp>
        <p:nvSpPr>
          <p:cNvPr id="3" name="Holder 3"/>
          <p:cNvSpPr>
            <a:spLocks noGrp="1"/>
          </p:cNvSpPr>
          <p:nvPr>
            <p:ph sz="half" idx="2"/>
          </p:nvPr>
        </p:nvSpPr>
        <p:spPr>
          <a:xfrm>
            <a:off x="527300" y="2642252"/>
            <a:ext cx="5728335" cy="6339840"/>
          </a:xfrm>
          <a:prstGeom prst="rect">
            <a:avLst/>
          </a:prstGeom>
        </p:spPr>
        <p:txBody>
          <a:bodyPr/>
          <a:lstStyle>
            <a:lvl1pPr>
              <a:defRPr sz="2200" b="0" i="0">
                <a:solidFill>
                  <a:srgbClr val="2EAAE1"/>
                </a:solidFill>
                <a:latin typeface="Arial"/>
                <a:cs typeface="Arial"/>
              </a:defRPr>
            </a:lvl1pPr>
          </a:lstStyle>
          <a:p>
            <a:pPr lvl="0"/>
            <a:r>
              <a:rPr lang="en-US" smtClean="0"/>
              <a:t>Click to edit Master text styles</a:t>
            </a:r>
          </a:p>
        </p:txBody>
      </p:sp>
      <p:sp>
        <p:nvSpPr>
          <p:cNvPr id="4" name="Holder 4"/>
          <p:cNvSpPr>
            <a:spLocks noGrp="1"/>
          </p:cNvSpPr>
          <p:nvPr>
            <p:ph sz="half" idx="3"/>
          </p:nvPr>
        </p:nvSpPr>
        <p:spPr>
          <a:xfrm>
            <a:off x="6615620" y="2642252"/>
            <a:ext cx="5782945" cy="6339840"/>
          </a:xfrm>
          <a:prstGeom prst="rect">
            <a:avLst/>
          </a:prstGeom>
        </p:spPr>
        <p:txBody>
          <a:bodyPr/>
          <a:lstStyle>
            <a:lvl1pPr>
              <a:defRPr sz="2200" b="0" i="0">
                <a:solidFill>
                  <a:srgbClr val="414042"/>
                </a:solidFill>
                <a:latin typeface="Arial"/>
                <a:cs typeface="Arial"/>
              </a:defRPr>
            </a:lvl1pPr>
          </a:lstStyle>
          <a:p>
            <a:pPr lvl="0"/>
            <a:r>
              <a:rPr lang="en-US" smtClean="0"/>
              <a:t>Click to edit Master text styles</a:t>
            </a:r>
          </a:p>
        </p:txBody>
      </p:sp>
      <p:sp>
        <p:nvSpPr>
          <p:cNvPr id="5" name="Holder 4"/>
          <p:cNvSpPr>
            <a:spLocks noGrp="1"/>
          </p:cNvSpPr>
          <p:nvPr>
            <p:ph type="ftr" sz="quarter" idx="10"/>
          </p:nvPr>
        </p:nvSpPr>
        <p:spPr/>
        <p:txBody>
          <a:bodyPr/>
          <a:lstStyle>
            <a:lvl1pPr>
              <a:defRPr/>
            </a:lvl1pPr>
          </a:lstStyle>
          <a:p>
            <a:pPr>
              <a:defRPr/>
            </a:pPr>
            <a:endParaRPr/>
          </a:p>
        </p:txBody>
      </p:sp>
      <p:sp>
        <p:nvSpPr>
          <p:cNvPr id="6" name="Holder 5"/>
          <p:cNvSpPr>
            <a:spLocks noGrp="1"/>
          </p:cNvSpPr>
          <p:nvPr>
            <p:ph type="dt" sz="half" idx="11"/>
          </p:nvPr>
        </p:nvSpPr>
        <p:spPr/>
        <p:txBody>
          <a:bodyPr/>
          <a:lstStyle>
            <a:lvl1pPr>
              <a:defRPr/>
            </a:lvl1pPr>
          </a:lstStyle>
          <a:p>
            <a:pPr>
              <a:defRPr/>
            </a:pPr>
            <a:fld id="{BE6C2574-F24F-4368-BCAB-1600F25322E6}" type="datetimeFigureOut">
              <a:rPr lang="en-US"/>
              <a:pPr>
                <a:defRPr/>
              </a:pPr>
              <a:t>8/7/2015</a:t>
            </a:fld>
            <a:endParaRPr lang="en-US"/>
          </a:p>
        </p:txBody>
      </p:sp>
      <p:sp>
        <p:nvSpPr>
          <p:cNvPr id="7" name="Holder 6"/>
          <p:cNvSpPr>
            <a:spLocks noGrp="1"/>
          </p:cNvSpPr>
          <p:nvPr>
            <p:ph type="sldNum" sz="quarter" idx="12"/>
          </p:nvPr>
        </p:nvSpPr>
        <p:spPr/>
        <p:txBody>
          <a:bodyPr/>
          <a:lstStyle>
            <a:lvl1pPr>
              <a:defRPr/>
            </a:lvl1pPr>
          </a:lstStyle>
          <a:p>
            <a:pPr>
              <a:defRPr/>
            </a:pPr>
            <a:fld id="{EE45A0B8-7E13-4054-B3C6-36BDDA75071B}"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3500" b="1" i="0">
                <a:solidFill>
                  <a:srgbClr val="2EAAE1"/>
                </a:solidFill>
                <a:latin typeface="Arial"/>
                <a:cs typeface="Arial"/>
              </a:defRPr>
            </a:lvl1pPr>
          </a:lstStyle>
          <a:p>
            <a:r>
              <a:rPr lang="en-US" smtClean="0"/>
              <a:t>Click to edit Master title style</a:t>
            </a:r>
            <a:endParaRPr/>
          </a:p>
        </p:txBody>
      </p:sp>
      <p:sp>
        <p:nvSpPr>
          <p:cNvPr id="3" name="Holder 4"/>
          <p:cNvSpPr>
            <a:spLocks noGrp="1"/>
          </p:cNvSpPr>
          <p:nvPr>
            <p:ph type="ftr" sz="quarter" idx="10"/>
          </p:nvPr>
        </p:nvSpPr>
        <p:spPr/>
        <p:txBody>
          <a:bodyPr/>
          <a:lstStyle>
            <a:lvl1pPr>
              <a:defRPr/>
            </a:lvl1pPr>
          </a:lstStyle>
          <a:p>
            <a:pPr>
              <a:defRPr/>
            </a:pPr>
            <a:endParaRPr/>
          </a:p>
        </p:txBody>
      </p:sp>
      <p:sp>
        <p:nvSpPr>
          <p:cNvPr id="4" name="Holder 5"/>
          <p:cNvSpPr>
            <a:spLocks noGrp="1"/>
          </p:cNvSpPr>
          <p:nvPr>
            <p:ph type="dt" sz="half" idx="11"/>
          </p:nvPr>
        </p:nvSpPr>
        <p:spPr/>
        <p:txBody>
          <a:bodyPr/>
          <a:lstStyle>
            <a:lvl1pPr>
              <a:defRPr/>
            </a:lvl1pPr>
          </a:lstStyle>
          <a:p>
            <a:pPr>
              <a:defRPr/>
            </a:pPr>
            <a:fld id="{7DFBFB35-296F-4BCF-8146-BA2511E771C6}" type="datetimeFigureOut">
              <a:rPr lang="en-US"/>
              <a:pPr>
                <a:defRPr/>
              </a:pPr>
              <a:t>8/7/2015</a:t>
            </a:fld>
            <a:endParaRPr lang="en-US"/>
          </a:p>
        </p:txBody>
      </p:sp>
      <p:sp>
        <p:nvSpPr>
          <p:cNvPr id="5" name="Holder 6"/>
          <p:cNvSpPr>
            <a:spLocks noGrp="1"/>
          </p:cNvSpPr>
          <p:nvPr>
            <p:ph type="sldNum" sz="quarter" idx="12"/>
          </p:nvPr>
        </p:nvSpPr>
        <p:spPr/>
        <p:txBody>
          <a:bodyPr/>
          <a:lstStyle>
            <a:lvl1pPr>
              <a:defRPr/>
            </a:lvl1pPr>
          </a:lstStyle>
          <a:p>
            <a:pPr>
              <a:defRPr/>
            </a:pPr>
            <a:fld id="{72460BCB-6544-475B-A364-A86ED7362D6F}"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bk object 16"/>
          <p:cNvSpPr/>
          <p:nvPr/>
        </p:nvSpPr>
        <p:spPr>
          <a:xfrm>
            <a:off x="0" y="0"/>
            <a:ext cx="13004800" cy="9753600"/>
          </a:xfrm>
          <a:custGeom>
            <a:avLst/>
            <a:gdLst/>
            <a:ahLst/>
            <a:cxnLst/>
            <a:rect l="l" t="t" r="r" b="b"/>
            <a:pathLst>
              <a:path w="13004800" h="9753600">
                <a:moveTo>
                  <a:pt x="0" y="9753485"/>
                </a:moveTo>
                <a:lnTo>
                  <a:pt x="13004647" y="9753485"/>
                </a:lnTo>
                <a:lnTo>
                  <a:pt x="13004647" y="0"/>
                </a:lnTo>
                <a:lnTo>
                  <a:pt x="0" y="0"/>
                </a:lnTo>
                <a:lnTo>
                  <a:pt x="0" y="9753485"/>
                </a:lnTo>
                <a:close/>
              </a:path>
            </a:pathLst>
          </a:custGeom>
          <a:solidFill>
            <a:srgbClr val="2EAAE1"/>
          </a:solidFill>
        </p:spPr>
        <p:txBody>
          <a:bodyPr lIns="0" tIns="0" rIns="0" bIns="0"/>
          <a:lstStyle/>
          <a:p>
            <a:pPr fontAlgn="auto">
              <a:spcBef>
                <a:spcPts val="0"/>
              </a:spcBef>
              <a:spcAft>
                <a:spcPts val="0"/>
              </a:spcAft>
              <a:defRPr/>
            </a:pPr>
            <a:endParaRPr>
              <a:latin typeface="+mn-lt"/>
            </a:endParaRPr>
          </a:p>
        </p:txBody>
      </p:sp>
      <p:sp>
        <p:nvSpPr>
          <p:cNvPr id="3" name="Holder 2"/>
          <p:cNvSpPr>
            <a:spLocks noGrp="1"/>
          </p:cNvSpPr>
          <p:nvPr>
            <p:ph type="ftr" sz="quarter" idx="10"/>
          </p:nvPr>
        </p:nvSpPr>
        <p:spPr/>
        <p:txBody>
          <a:bodyPr/>
          <a:lstStyle>
            <a:lvl1pPr algn="ctr">
              <a:defRPr>
                <a:solidFill>
                  <a:schemeClr val="tx1">
                    <a:tint val="75000"/>
                  </a:schemeClr>
                </a:solidFill>
              </a:defRPr>
            </a:lvl1pPr>
          </a:lstStyle>
          <a:p>
            <a:pPr>
              <a:defRPr/>
            </a:pPr>
            <a:endParaRPr/>
          </a:p>
        </p:txBody>
      </p:sp>
      <p:sp>
        <p:nvSpPr>
          <p:cNvPr id="4" name="Holder 3"/>
          <p:cNvSpPr>
            <a:spLocks noGrp="1"/>
          </p:cNvSpPr>
          <p:nvPr>
            <p:ph type="dt" sz="half" idx="11"/>
          </p:nvPr>
        </p:nvSpPr>
        <p:spPr/>
        <p:txBody>
          <a:bodyPr/>
          <a:lstStyle>
            <a:lvl1pPr algn="l">
              <a:defRPr>
                <a:solidFill>
                  <a:schemeClr val="tx1">
                    <a:tint val="75000"/>
                  </a:schemeClr>
                </a:solidFill>
              </a:defRPr>
            </a:lvl1pPr>
          </a:lstStyle>
          <a:p>
            <a:pPr>
              <a:defRPr/>
            </a:pPr>
            <a:fld id="{CC4DE028-13FA-402F-9FB0-189558C229D4}" type="datetimeFigureOut">
              <a:rPr lang="en-US"/>
              <a:pPr>
                <a:defRPr/>
              </a:pPr>
              <a:t>8/7/2015</a:t>
            </a:fld>
            <a:endParaRPr lang="en-US"/>
          </a:p>
        </p:txBody>
      </p:sp>
      <p:sp>
        <p:nvSpPr>
          <p:cNvPr id="5" name="Holder 4"/>
          <p:cNvSpPr>
            <a:spLocks noGrp="1"/>
          </p:cNvSpPr>
          <p:nvPr>
            <p:ph type="sldNum" sz="quarter" idx="12"/>
          </p:nvPr>
        </p:nvSpPr>
        <p:spPr/>
        <p:txBody>
          <a:bodyPr/>
          <a:lstStyle>
            <a:lvl1pPr algn="r">
              <a:defRPr>
                <a:solidFill>
                  <a:schemeClr val="tx1">
                    <a:tint val="75000"/>
                  </a:schemeClr>
                </a:solidFill>
              </a:defRPr>
            </a:lvl1pPr>
          </a:lstStyle>
          <a:p>
            <a:pPr>
              <a:defRPr/>
            </a:pPr>
            <a:fld id="{EDC6F123-0830-45CB-A6B9-2BBAE2D87255}"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328738"/>
            <a:ext cx="13004800" cy="8424862"/>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rgbClr val="E9F2FB"/>
          </a:solidFill>
        </p:spPr>
        <p:txBody>
          <a:bodyPr lIns="0" tIns="0" rIns="0" bIns="0"/>
          <a:lstStyle/>
          <a:p>
            <a:pPr fontAlgn="auto">
              <a:spcBef>
                <a:spcPts val="0"/>
              </a:spcBef>
              <a:spcAft>
                <a:spcPts val="0"/>
              </a:spcAft>
              <a:defRPr/>
            </a:pPr>
            <a:endParaRPr>
              <a:latin typeface="+mn-lt"/>
            </a:endParaRPr>
          </a:p>
        </p:txBody>
      </p:sp>
      <p:sp>
        <p:nvSpPr>
          <p:cNvPr id="1027" name="Holder 2"/>
          <p:cNvSpPr>
            <a:spLocks noGrp="1"/>
          </p:cNvSpPr>
          <p:nvPr>
            <p:ph type="title"/>
          </p:nvPr>
        </p:nvSpPr>
        <p:spPr bwMode="auto">
          <a:xfrm>
            <a:off x="527050" y="1716088"/>
            <a:ext cx="11950700" cy="4699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1028" name="Holder 3"/>
          <p:cNvSpPr>
            <a:spLocks noGrp="1"/>
          </p:cNvSpPr>
          <p:nvPr>
            <p:ph type="body" idx="1"/>
          </p:nvPr>
        </p:nvSpPr>
        <p:spPr bwMode="auto">
          <a:xfrm>
            <a:off x="650875" y="2243138"/>
            <a:ext cx="11703050" cy="643731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4" name="Holder 4"/>
          <p:cNvSpPr>
            <a:spLocks noGrp="1"/>
          </p:cNvSpPr>
          <p:nvPr>
            <p:ph type="ftr" sz="quarter" idx="5"/>
          </p:nvPr>
        </p:nvSpPr>
        <p:spPr>
          <a:xfrm>
            <a:off x="4421188" y="9070975"/>
            <a:ext cx="4162425" cy="487363"/>
          </a:xfrm>
          <a:prstGeom prst="rect">
            <a:avLst/>
          </a:prstGeom>
        </p:spPr>
        <p:txBody>
          <a:bodyPr wrap="square" lIns="0" tIns="0" rIns="0" bIns="0">
            <a:spAutoFit/>
          </a:bodyPr>
          <a:lstStyle>
            <a:lvl1pPr algn="ctr" fontAlgn="auto">
              <a:spcBef>
                <a:spcPts val="0"/>
              </a:spcBef>
              <a:spcAft>
                <a:spcPts val="0"/>
              </a:spcAft>
              <a:defRPr>
                <a:solidFill>
                  <a:schemeClr val="tx1">
                    <a:tint val="75000"/>
                  </a:schemeClr>
                </a:solidFill>
                <a:latin typeface="+mn-lt"/>
              </a:defRPr>
            </a:lvl1pPr>
          </a:lstStyle>
          <a:p>
            <a:pPr>
              <a:defRPr/>
            </a:pPr>
            <a:endParaRPr/>
          </a:p>
        </p:txBody>
      </p:sp>
      <p:sp>
        <p:nvSpPr>
          <p:cNvPr id="5" name="Holder 5"/>
          <p:cNvSpPr>
            <a:spLocks noGrp="1"/>
          </p:cNvSpPr>
          <p:nvPr>
            <p:ph type="dt" sz="half" idx="6"/>
          </p:nvPr>
        </p:nvSpPr>
        <p:spPr>
          <a:xfrm>
            <a:off x="650875" y="9070975"/>
            <a:ext cx="2990850" cy="487363"/>
          </a:xfrm>
          <a:prstGeom prst="rect">
            <a:avLst/>
          </a:prstGeom>
        </p:spPr>
        <p:txBody>
          <a:bodyPr wrap="square" lIns="0" tIns="0" rIns="0" bIns="0">
            <a:spAutoFit/>
          </a:bodyPr>
          <a:lstStyle>
            <a:lvl1pPr algn="l" fontAlgn="auto">
              <a:spcBef>
                <a:spcPts val="0"/>
              </a:spcBef>
              <a:spcAft>
                <a:spcPts val="0"/>
              </a:spcAft>
              <a:defRPr>
                <a:solidFill>
                  <a:schemeClr val="tx1">
                    <a:tint val="75000"/>
                  </a:schemeClr>
                </a:solidFill>
                <a:latin typeface="+mn-lt"/>
              </a:defRPr>
            </a:lvl1pPr>
          </a:lstStyle>
          <a:p>
            <a:pPr>
              <a:defRPr/>
            </a:pPr>
            <a:fld id="{CC8BBC0B-0D23-41CE-B380-A975700A2F82}" type="datetimeFigureOut">
              <a:rPr lang="en-US"/>
              <a:pPr>
                <a:defRPr/>
              </a:pPr>
              <a:t>8/7/2015</a:t>
            </a:fld>
            <a:endParaRPr lang="en-US"/>
          </a:p>
        </p:txBody>
      </p:sp>
      <p:sp>
        <p:nvSpPr>
          <p:cNvPr id="6" name="Holder 6"/>
          <p:cNvSpPr>
            <a:spLocks noGrp="1"/>
          </p:cNvSpPr>
          <p:nvPr>
            <p:ph type="sldNum" sz="quarter" idx="7"/>
          </p:nvPr>
        </p:nvSpPr>
        <p:spPr>
          <a:xfrm>
            <a:off x="9363075" y="9070975"/>
            <a:ext cx="2990850" cy="487363"/>
          </a:xfrm>
          <a:prstGeom prst="rect">
            <a:avLst/>
          </a:prstGeom>
        </p:spPr>
        <p:txBody>
          <a:bodyPr wrap="square" lIns="0" tIns="0" rIns="0" bIns="0">
            <a:spAutoFit/>
          </a:bodyPr>
          <a:lstStyle>
            <a:lvl1pPr algn="r" fontAlgn="auto">
              <a:spcBef>
                <a:spcPts val="0"/>
              </a:spcBef>
              <a:spcAft>
                <a:spcPts val="0"/>
              </a:spcAft>
              <a:defRPr>
                <a:solidFill>
                  <a:schemeClr val="tx1">
                    <a:tint val="75000"/>
                  </a:schemeClr>
                </a:solidFill>
                <a:latin typeface="+mn-lt"/>
              </a:defRPr>
            </a:lvl1pPr>
          </a:lstStyle>
          <a:p>
            <a:pPr>
              <a:defRPr/>
            </a:pPr>
            <a:fld id="{18A891E1-A9B8-4E91-8649-9CFE82C6E99C}"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Lst>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itchFamily="34" charset="0"/>
        </a:defRPr>
      </a:lvl2pPr>
      <a:lvl3pPr algn="ctr" rtl="0" eaLnBrk="0" fontAlgn="base" hangingPunct="0">
        <a:spcBef>
          <a:spcPct val="0"/>
        </a:spcBef>
        <a:spcAft>
          <a:spcPct val="0"/>
        </a:spcAft>
        <a:defRPr>
          <a:solidFill>
            <a:schemeClr val="tx2"/>
          </a:solidFill>
          <a:latin typeface="Calibri" pitchFamily="34" charset="0"/>
        </a:defRPr>
      </a:lvl3pPr>
      <a:lvl4pPr algn="ctr" rtl="0" eaLnBrk="0" fontAlgn="base" hangingPunct="0">
        <a:spcBef>
          <a:spcPct val="0"/>
        </a:spcBef>
        <a:spcAft>
          <a:spcPct val="0"/>
        </a:spcAft>
        <a:defRPr>
          <a:solidFill>
            <a:schemeClr val="tx2"/>
          </a:solidFill>
          <a:latin typeface="Calibri" pitchFamily="34" charset="0"/>
        </a:defRPr>
      </a:lvl4pPr>
      <a:lvl5pPr algn="ctr" rtl="0" eaLnBrk="0" fontAlgn="base" hangingPunct="0">
        <a:spcBef>
          <a:spcPct val="0"/>
        </a:spcBef>
        <a:spcAft>
          <a:spcPct val="0"/>
        </a:spcAft>
        <a:defRPr>
          <a:solidFill>
            <a:schemeClr val="tx2"/>
          </a:solidFill>
          <a:latin typeface="Calibri" pitchFamily="34" charset="0"/>
        </a:defRPr>
      </a:lvl5pPr>
      <a:lvl6pPr marL="457200" algn="ctr" rtl="0" fontAlgn="base">
        <a:spcBef>
          <a:spcPct val="0"/>
        </a:spcBef>
        <a:spcAft>
          <a:spcPct val="0"/>
        </a:spcAft>
        <a:defRPr>
          <a:solidFill>
            <a:schemeClr val="tx2"/>
          </a:solidFill>
          <a:latin typeface="Calibri" pitchFamily="34" charset="0"/>
        </a:defRPr>
      </a:lvl6pPr>
      <a:lvl7pPr marL="914400" algn="ctr" rtl="0" fontAlgn="base">
        <a:spcBef>
          <a:spcPct val="0"/>
        </a:spcBef>
        <a:spcAft>
          <a:spcPct val="0"/>
        </a:spcAft>
        <a:defRPr>
          <a:solidFill>
            <a:schemeClr val="tx2"/>
          </a:solidFill>
          <a:latin typeface="Calibri" pitchFamily="34" charset="0"/>
        </a:defRPr>
      </a:lvl7pPr>
      <a:lvl8pPr marL="1371600" algn="ctr" rtl="0" fontAlgn="base">
        <a:spcBef>
          <a:spcPct val="0"/>
        </a:spcBef>
        <a:spcAft>
          <a:spcPct val="0"/>
        </a:spcAft>
        <a:defRPr>
          <a:solidFill>
            <a:schemeClr val="tx2"/>
          </a:solidFill>
          <a:latin typeface="Calibri" pitchFamily="34" charset="0"/>
        </a:defRPr>
      </a:lvl8pPr>
      <a:lvl9pPr marL="1828800" algn="ctr" rtl="0" fontAlgn="base">
        <a:spcBef>
          <a:spcPct val="0"/>
        </a:spcBef>
        <a:spcAft>
          <a:spcPct val="0"/>
        </a:spcAft>
        <a:defRPr>
          <a:solidFill>
            <a:schemeClr val="tx2"/>
          </a:solidFill>
          <a:latin typeface="Calibri"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57200" algn="l" rtl="0" eaLnBrk="0" fontAlgn="base" hangingPunct="0">
        <a:spcBef>
          <a:spcPct val="20000"/>
        </a:spcBef>
        <a:spcAft>
          <a:spcPct val="0"/>
        </a:spcAft>
        <a:defRPr>
          <a:solidFill>
            <a:schemeClr val="tx1"/>
          </a:solidFill>
          <a:latin typeface="+mn-lt"/>
          <a:ea typeface="+mn-ea"/>
          <a:cs typeface="+mn-cs"/>
        </a:defRPr>
      </a:lvl2pPr>
      <a:lvl3pPr marL="914400" algn="l" rtl="0" eaLnBrk="0" fontAlgn="base" hangingPunct="0">
        <a:spcBef>
          <a:spcPct val="20000"/>
        </a:spcBef>
        <a:spcAft>
          <a:spcPct val="0"/>
        </a:spcAft>
        <a:defRPr>
          <a:solidFill>
            <a:schemeClr val="tx1"/>
          </a:solidFill>
          <a:latin typeface="+mn-lt"/>
          <a:ea typeface="+mn-ea"/>
          <a:cs typeface="+mn-cs"/>
        </a:defRPr>
      </a:lvl3pPr>
      <a:lvl4pPr marL="1371600" algn="l" rtl="0" eaLnBrk="0" fontAlgn="base" hangingPunct="0">
        <a:spcBef>
          <a:spcPct val="20000"/>
        </a:spcBef>
        <a:spcAft>
          <a:spcPct val="0"/>
        </a:spcAft>
        <a:defRPr>
          <a:solidFill>
            <a:schemeClr val="tx1"/>
          </a:solidFill>
          <a:latin typeface="+mn-lt"/>
          <a:ea typeface="+mn-ea"/>
          <a:cs typeface="+mn-cs"/>
        </a:defRPr>
      </a:lvl4pPr>
      <a:lvl5pPr marL="1828800" algn="l" rtl="0" eaLnBrk="0" fontAlgn="base" hangingPunct="0">
        <a:spcBef>
          <a:spcPct val="20000"/>
        </a:spcBef>
        <a:spcAft>
          <a:spcPct val="0"/>
        </a:spcAft>
        <a:defRPr>
          <a:solidFill>
            <a:schemeClr val="tx1"/>
          </a:solidFill>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object 2"/>
          <p:cNvSpPr txBox="1">
            <a:spLocks noChangeArrowheads="1"/>
          </p:cNvSpPr>
          <p:nvPr/>
        </p:nvSpPr>
        <p:spPr bwMode="auto">
          <a:xfrm>
            <a:off x="527050" y="3054350"/>
            <a:ext cx="7115696" cy="1565275"/>
          </a:xfrm>
          <a:prstGeom prst="rect">
            <a:avLst/>
          </a:prstGeom>
          <a:noFill/>
          <a:ln w="9525">
            <a:noFill/>
            <a:miter lim="800000"/>
            <a:headEnd/>
            <a:tailEnd/>
          </a:ln>
        </p:spPr>
        <p:txBody>
          <a:bodyPr wrap="square" lIns="0" tIns="0" rIns="0" bIns="0">
            <a:spAutoFit/>
          </a:bodyPr>
          <a:lstStyle/>
          <a:p>
            <a:pPr marL="12700">
              <a:lnSpc>
                <a:spcPts val="2875"/>
              </a:lnSpc>
            </a:pPr>
            <a:r>
              <a:rPr lang="en-GB" sz="3200" b="1" dirty="0" err="1">
                <a:solidFill>
                  <a:srgbClr val="FFFFFF"/>
                </a:solidFill>
                <a:latin typeface="Calibri" pitchFamily="34" charset="0"/>
                <a:cs typeface="Arial" charset="0"/>
              </a:rPr>
              <a:t>Cymorth</a:t>
            </a:r>
            <a:r>
              <a:rPr lang="en-GB" sz="3200" b="1" dirty="0">
                <a:solidFill>
                  <a:srgbClr val="FFFFFF"/>
                </a:solidFill>
                <a:latin typeface="Calibri" pitchFamily="34" charset="0"/>
                <a:cs typeface="Arial" charset="0"/>
              </a:rPr>
              <a:t> a </a:t>
            </a:r>
            <a:r>
              <a:rPr lang="en-GB" sz="3200" b="1" dirty="0" err="1">
                <a:solidFill>
                  <a:srgbClr val="FFFFFF"/>
                </a:solidFill>
                <a:latin typeface="Calibri" pitchFamily="34" charset="0"/>
                <a:cs typeface="Arial" charset="0"/>
              </a:rPr>
              <a:t>chydweithio</a:t>
            </a:r>
            <a:r>
              <a:rPr lang="en-GB" sz="3200" b="1" dirty="0">
                <a:solidFill>
                  <a:srgbClr val="FFFFFF"/>
                </a:solidFill>
                <a:latin typeface="Calibri" pitchFamily="34" charset="0"/>
                <a:cs typeface="Arial" charset="0"/>
              </a:rPr>
              <a:t> </a:t>
            </a:r>
            <a:r>
              <a:rPr lang="en-GB" sz="3200" b="1" dirty="0" err="1">
                <a:solidFill>
                  <a:srgbClr val="FFFFFF"/>
                </a:solidFill>
                <a:latin typeface="Calibri" pitchFamily="34" charset="0"/>
                <a:cs typeface="Arial" charset="0"/>
              </a:rPr>
              <a:t>rhwng</a:t>
            </a:r>
            <a:r>
              <a:rPr lang="en-GB" sz="3200" b="1" dirty="0">
                <a:solidFill>
                  <a:srgbClr val="FFFFFF"/>
                </a:solidFill>
                <a:latin typeface="Calibri" pitchFamily="34" charset="0"/>
                <a:cs typeface="Arial" charset="0"/>
              </a:rPr>
              <a:t> </a:t>
            </a:r>
          </a:p>
          <a:p>
            <a:pPr marL="12700">
              <a:lnSpc>
                <a:spcPts val="2875"/>
              </a:lnSpc>
            </a:pPr>
            <a:r>
              <a:rPr lang="en-GB" sz="3200" b="1" dirty="0" err="1">
                <a:solidFill>
                  <a:srgbClr val="FFFFFF"/>
                </a:solidFill>
                <a:latin typeface="Calibri" pitchFamily="34" charset="0"/>
                <a:cs typeface="Arial" charset="0"/>
              </a:rPr>
              <a:t>ysgolion</a:t>
            </a:r>
            <a:endParaRPr lang="en-US" sz="3200" dirty="0">
              <a:latin typeface="Calibri" pitchFamily="34" charset="0"/>
              <a:cs typeface="Times New Roman" pitchFamily="18" charset="0"/>
            </a:endParaRPr>
          </a:p>
          <a:p>
            <a:pPr marL="12700">
              <a:lnSpc>
                <a:spcPts val="3188"/>
              </a:lnSpc>
            </a:pPr>
            <a:r>
              <a:rPr lang="en-GB" sz="3200" b="1" dirty="0">
                <a:latin typeface="Calibri" pitchFamily="34" charset="0"/>
              </a:rPr>
              <a:t>School-to-school support and collaboration</a:t>
            </a:r>
          </a:p>
        </p:txBody>
      </p:sp>
      <p:pic>
        <p:nvPicPr>
          <p:cNvPr id="7170" name="Picture 16" descr="Untitled-1.png"/>
          <p:cNvPicPr>
            <a:picLocks noChangeAspect="1"/>
          </p:cNvPicPr>
          <p:nvPr/>
        </p:nvPicPr>
        <p:blipFill>
          <a:blip r:embed="rId2" cstate="print"/>
          <a:srcRect/>
          <a:stretch>
            <a:fillRect/>
          </a:stretch>
        </p:blipFill>
        <p:spPr bwMode="auto">
          <a:xfrm>
            <a:off x="4024313" y="-228600"/>
            <a:ext cx="14300200" cy="10728325"/>
          </a:xfrm>
          <a:prstGeom prst="rect">
            <a:avLst/>
          </a:prstGeom>
          <a:noFill/>
          <a:ln w="9525">
            <a:noFill/>
            <a:miter lim="800000"/>
            <a:headEnd/>
            <a:tailEnd/>
          </a:ln>
        </p:spPr>
      </p:pic>
      <p:pic>
        <p:nvPicPr>
          <p:cNvPr id="7171" name="Picture 17"/>
          <p:cNvPicPr>
            <a:picLocks noChangeAspect="1"/>
          </p:cNvPicPr>
          <p:nvPr/>
        </p:nvPicPr>
        <p:blipFill>
          <a:blip r:embed="rId3" cstate="print"/>
          <a:srcRect/>
          <a:stretch>
            <a:fillRect/>
          </a:stretch>
        </p:blipFill>
        <p:spPr bwMode="auto">
          <a:xfrm>
            <a:off x="533400" y="8540750"/>
            <a:ext cx="2565400" cy="6858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86463" cy="533400"/>
          </a:xfrm>
        </p:spPr>
        <p:txBody>
          <a:bodyPr rtlCol="0"/>
          <a:lstStyle/>
          <a:p>
            <a:pPr marL="12700" algn="l" eaLnBrk="1" fontAlgn="auto" hangingPunct="1">
              <a:spcBef>
                <a:spcPts val="0"/>
              </a:spcBef>
              <a:spcAft>
                <a:spcPts val="0"/>
              </a:spcAft>
              <a:defRPr/>
            </a:pPr>
            <a:r>
              <a:rPr lang="en-GB" spc="-10" dirty="0" err="1"/>
              <a:t>Prif</a:t>
            </a:r>
            <a:r>
              <a:rPr lang="en-GB" spc="-10" dirty="0"/>
              <a:t> </a:t>
            </a:r>
            <a:r>
              <a:rPr lang="en-GB" spc="-10" dirty="0" err="1"/>
              <a:t>ganfyddiadau</a:t>
            </a:r>
            <a:endParaRPr spc="-10" dirty="0"/>
          </a:p>
        </p:txBody>
      </p:sp>
      <p:sp>
        <p:nvSpPr>
          <p:cNvPr id="16386" name="object 3"/>
          <p:cNvSpPr>
            <a:spLocks noGrp="1"/>
          </p:cNvSpPr>
          <p:nvPr>
            <p:ph sz="half" idx="2"/>
          </p:nvPr>
        </p:nvSpPr>
        <p:spPr>
          <a:xfrm>
            <a:off x="527050" y="2641600"/>
            <a:ext cx="5729288" cy="6029325"/>
          </a:xfrm>
        </p:spPr>
        <p:txBody>
          <a:bodyPr/>
          <a:lstStyle/>
          <a:p>
            <a:pPr marL="482600" indent="-469900" eaLnBrk="1" hangingPunct="1">
              <a:spcBef>
                <a:spcPct val="0"/>
              </a:spcBef>
              <a:buFontTx/>
              <a:buChar char="•"/>
            </a:pPr>
            <a:r>
              <a:rPr lang="cy-GB" smtClean="0">
                <a:latin typeface="Arial" charset="0"/>
                <a:cs typeface="Arial" charset="0"/>
              </a:rPr>
              <a:t>Mae’r rhan fwyaf o’r trefniadau ffedereiddio yn gymharol newydd.  Mae tystiolaeth bod deilliannau i ddisgyblion yn ymwneud â lles, fel presenoldeb ac ymddygiad, yn gwella o ganlyniad i ffedereiddio.  Mae’n rhy gynnar i arfarnu eu heffaith ar safonau yn llawn.</a:t>
            </a:r>
          </a:p>
          <a:p>
            <a:pPr marL="482600" indent="-469900" eaLnBrk="1" hangingPunct="1">
              <a:spcBef>
                <a:spcPct val="0"/>
              </a:spcBef>
              <a:buFontTx/>
              <a:buChar char="•"/>
            </a:pPr>
            <a:endParaRPr lang="cy-GB" smtClean="0">
              <a:latin typeface="Arial" charset="0"/>
              <a:cs typeface="Arial" charset="0"/>
            </a:endParaRPr>
          </a:p>
          <a:p>
            <a:pPr marL="482600" indent="-469900" eaLnBrk="1" hangingPunct="1">
              <a:spcBef>
                <a:spcPct val="0"/>
              </a:spcBef>
              <a:buFontTx/>
              <a:buChar char="•"/>
            </a:pPr>
            <a:r>
              <a:rPr lang="cy-GB" smtClean="0">
                <a:latin typeface="Arial" charset="0"/>
                <a:cs typeface="Arial" charset="0"/>
              </a:rPr>
              <a:t>Mae ysgolion ffederal yn ceisio gwella profiadau dysgu disgyblion trwy gynllunio cynlluniau gwaith ar y cyd mewn cyfarfodydd rheolaidd o’r staff o’r ysgolion ffederal.  Mae gweithgareddau allgyrsiol ar y cyd yn cyfrannu’n dda at les disgyblion.  Mae athrawon yn datblygu ystod ehangach o fedrau addysgu o ganlyniad i gydweithio â’i gilydd a rhannu gweithgareddau datblygiad proffesiynol.</a:t>
            </a:r>
            <a:endParaRPr lang="en-US" smtClean="0">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16388" name="object 5"/>
          <p:cNvSpPr>
            <a:spLocks noGrp="1"/>
          </p:cNvSpPr>
          <p:nvPr>
            <p:ph sz="half" idx="3"/>
          </p:nvPr>
        </p:nvSpPr>
        <p:spPr>
          <a:xfrm>
            <a:off x="6615113" y="2641600"/>
            <a:ext cx="5783262" cy="6364288"/>
          </a:xfrm>
        </p:spPr>
        <p:txBody>
          <a:bodyPr/>
          <a:lstStyle/>
          <a:p>
            <a:pPr marL="342900" indent="-342900" eaLnBrk="1" hangingPunct="1">
              <a:spcBef>
                <a:spcPct val="0"/>
              </a:spcBef>
              <a:buFontTx/>
              <a:buChar char="•"/>
            </a:pPr>
            <a:r>
              <a:rPr lang="en-GB" smtClean="0">
                <a:latin typeface="Arial" charset="0"/>
                <a:cs typeface="Arial" charset="0"/>
              </a:rPr>
              <a:t>Most federation arrangements are relatively new.  There is evidence that outcomes for pupils relating to wellbeing such as attendance and behaviour, improve as a result of federation.  It is too early to fully evaluate impact on standards.  </a:t>
            </a:r>
          </a:p>
          <a:p>
            <a:pPr marL="342900" indent="-342900" eaLnBrk="1" hangingPunct="1">
              <a:spcBef>
                <a:spcPct val="0"/>
              </a:spcBef>
            </a:pPr>
            <a:r>
              <a:rPr lang="en-GB" smtClean="0">
                <a:latin typeface="Arial" charset="0"/>
                <a:cs typeface="Arial" charset="0"/>
              </a:rPr>
              <a:t> </a:t>
            </a:r>
          </a:p>
          <a:p>
            <a:pPr marL="342900" indent="-342900" eaLnBrk="1" hangingPunct="1">
              <a:spcBef>
                <a:spcPct val="0"/>
              </a:spcBef>
              <a:buFontTx/>
              <a:buChar char="•"/>
            </a:pPr>
            <a:r>
              <a:rPr lang="en-GB" smtClean="0">
                <a:latin typeface="Arial" charset="0"/>
                <a:cs typeface="Arial" charset="0"/>
              </a:rPr>
              <a:t>Federated schools seek to improve the learning experiences available to pupils by planning schemes of work jointly in regular meetings of the staff from the federated schools.  Joint extra-curricular activities contribute well to pupils’ wellbeing.  Teachers develop a greater range of teaching skills as a result of working together and sharing professional development activities. </a:t>
            </a:r>
          </a:p>
          <a:p>
            <a:pPr marL="342900" indent="-342900" eaLnBrk="1" hangingPunct="1">
              <a:spcBef>
                <a:spcPct val="0"/>
              </a:spcBef>
            </a:pPr>
            <a:r>
              <a:rPr lang="en-GB" smtClean="0">
                <a:latin typeface="Arial" charset="0"/>
                <a:cs typeface="Arial" charset="0"/>
              </a:rPr>
              <a:t> </a:t>
            </a:r>
          </a:p>
          <a:p>
            <a:pPr marL="342900" indent="-342900" eaLnBrk="1" hangingPunct="1">
              <a:spcBef>
                <a:spcPct val="0"/>
              </a:spcBef>
            </a:pPr>
            <a:endParaRPr lang="en-US" smtClean="0">
              <a:latin typeface="Arial" charset="0"/>
              <a:cs typeface="Arial" charset="0"/>
            </a:endParaRPr>
          </a:p>
        </p:txBody>
      </p:sp>
      <p:pic>
        <p:nvPicPr>
          <p:cNvPr id="16389" name="Picture 5"/>
          <p:cNvPicPr>
            <a:picLocks noChangeAspect="1"/>
          </p:cNvPicPr>
          <p:nvPr/>
        </p:nvPicPr>
        <p:blipFill>
          <a:blip r:embed="rId2" cstate="print"/>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11950700" cy="538609"/>
          </a:xfrm>
        </p:spPr>
        <p:txBody>
          <a:bodyPr rtlCol="0"/>
          <a:lstStyle/>
          <a:p>
            <a:pPr marL="12700" algn="l" eaLnBrk="1" fontAlgn="auto" hangingPunct="1">
              <a:spcBef>
                <a:spcPts val="0"/>
              </a:spcBef>
              <a:spcAft>
                <a:spcPts val="0"/>
              </a:spcAft>
              <a:defRPr/>
            </a:pPr>
            <a:r>
              <a:rPr spc="-10" dirty="0"/>
              <a:t>Argymhellion</a:t>
            </a:r>
          </a:p>
        </p:txBody>
      </p:sp>
      <p:sp>
        <p:nvSpPr>
          <p:cNvPr id="17410" name="object 3"/>
          <p:cNvSpPr>
            <a:spLocks noGrp="1"/>
          </p:cNvSpPr>
          <p:nvPr>
            <p:ph sz="half" idx="2"/>
          </p:nvPr>
        </p:nvSpPr>
        <p:spPr>
          <a:xfrm>
            <a:off x="527050" y="2641600"/>
            <a:ext cx="5729288" cy="4402138"/>
          </a:xfrm>
        </p:spPr>
        <p:txBody>
          <a:bodyPr/>
          <a:lstStyle/>
          <a:p>
            <a:pPr marL="482600" indent="-469900" eaLnBrk="1" hangingPunct="1">
              <a:spcBef>
                <a:spcPct val="0"/>
              </a:spcBef>
            </a:pPr>
            <a:r>
              <a:rPr lang="cy-GB" b="1" smtClean="0">
                <a:latin typeface="Arial" charset="0"/>
                <a:cs typeface="Arial" charset="0"/>
              </a:rPr>
              <a:t>Dylai arweinwyr ysgolion:</a:t>
            </a:r>
          </a:p>
          <a:p>
            <a:pPr marL="482600" indent="-469900" eaLnBrk="1" hangingPunct="1">
              <a:spcBef>
                <a:spcPct val="0"/>
              </a:spcBef>
            </a:pPr>
            <a:endParaRPr lang="cy-GB" b="1" smtClean="0">
              <a:latin typeface="Arial" charset="0"/>
              <a:cs typeface="Arial" charset="0"/>
            </a:endParaRPr>
          </a:p>
          <a:p>
            <a:pPr marL="482600" indent="-469900" eaLnBrk="1" hangingPunct="1">
              <a:spcBef>
                <a:spcPct val="0"/>
              </a:spcBef>
              <a:buFontTx/>
              <a:buChar char="•"/>
            </a:pPr>
            <a:r>
              <a:rPr lang="cy-GB" smtClean="0">
                <a:latin typeface="Arial" charset="0"/>
                <a:cs typeface="Arial" charset="0"/>
              </a:rPr>
              <a:t>Fod yn glir iawn ynghylch yr hyn y maent am ei gyflawni trwy gymryd rhan mewn gweithgarwch cymorth rhwng ysgolion</a:t>
            </a:r>
          </a:p>
          <a:p>
            <a:pPr marL="482600" indent="-469900" eaLnBrk="1" hangingPunct="1">
              <a:spcBef>
                <a:spcPct val="0"/>
              </a:spcBef>
              <a:buFontTx/>
              <a:buChar char="•"/>
            </a:pPr>
            <a:endParaRPr lang="cy-GB" smtClean="0">
              <a:latin typeface="Arial" charset="0"/>
              <a:cs typeface="Arial" charset="0"/>
            </a:endParaRPr>
          </a:p>
          <a:p>
            <a:pPr marL="482600" indent="-469900" eaLnBrk="1" hangingPunct="1">
              <a:spcBef>
                <a:spcPct val="0"/>
              </a:spcBef>
              <a:buFontTx/>
              <a:buChar char="•"/>
            </a:pPr>
            <a:r>
              <a:rPr lang="cy-GB" smtClean="0">
                <a:latin typeface="Arial" charset="0"/>
                <a:cs typeface="Arial" charset="0"/>
              </a:rPr>
              <a:t>Nodi meini prawf llwyddiant penodol ar gyfer y gweithgarwch</a:t>
            </a:r>
          </a:p>
          <a:p>
            <a:pPr marL="482600" indent="-469900" eaLnBrk="1" hangingPunct="1">
              <a:spcBef>
                <a:spcPct val="0"/>
              </a:spcBef>
              <a:buFontTx/>
              <a:buChar char="•"/>
            </a:pPr>
            <a:endParaRPr lang="cy-GB" smtClean="0">
              <a:latin typeface="Arial" charset="0"/>
              <a:cs typeface="Arial" charset="0"/>
            </a:endParaRPr>
          </a:p>
          <a:p>
            <a:pPr marL="482600" indent="-469900" eaLnBrk="1" hangingPunct="1">
              <a:spcBef>
                <a:spcPct val="0"/>
              </a:spcBef>
              <a:buFontTx/>
              <a:buChar char="•"/>
            </a:pPr>
            <a:r>
              <a:rPr lang="cy-GB" smtClean="0">
                <a:latin typeface="Arial" charset="0"/>
                <a:cs typeface="Arial" charset="0"/>
              </a:rPr>
              <a:t>Sicrhau bod y ffocws ar godi safonau a gwella deilliannau</a:t>
            </a:r>
          </a:p>
          <a:p>
            <a:pPr marL="482600" indent="-469900" eaLnBrk="1" hangingPunct="1">
              <a:spcBef>
                <a:spcPct val="0"/>
              </a:spcBef>
              <a:buFontTx/>
              <a:buChar char="•"/>
            </a:pPr>
            <a:endParaRPr lang="cy-GB" smtClean="0">
              <a:latin typeface="Arial" charset="0"/>
              <a:cs typeface="Arial" charset="0"/>
            </a:endParaRPr>
          </a:p>
          <a:p>
            <a:pPr marL="482600" indent="-469900" eaLnBrk="1" hangingPunct="1">
              <a:spcBef>
                <a:spcPct val="0"/>
              </a:spcBef>
              <a:buFontTx/>
              <a:buChar char="•"/>
            </a:pPr>
            <a:r>
              <a:rPr lang="cy-GB" smtClean="0">
                <a:latin typeface="Arial" charset="0"/>
                <a:cs typeface="Arial" charset="0"/>
              </a:rPr>
              <a:t>Arfarnu’r effaith, costau a buddion</a:t>
            </a:r>
            <a:endParaRPr lang="en-US" smtClean="0">
              <a:latin typeface="Arial" charset="0"/>
              <a:cs typeface="Arial" charset="0"/>
            </a:endParaRPr>
          </a:p>
        </p:txBody>
      </p:sp>
      <p:sp>
        <p:nvSpPr>
          <p:cNvPr id="4" name="object 4"/>
          <p:cNvSpPr txBox="1"/>
          <p:nvPr/>
        </p:nvSpPr>
        <p:spPr>
          <a:xfrm>
            <a:off x="6615113" y="1716088"/>
            <a:ext cx="4002087" cy="469900"/>
          </a:xfrm>
          <a:prstGeom prst="rect">
            <a:avLst/>
          </a:prstGeom>
        </p:spPr>
        <p:txBody>
          <a:bodyPr lIns="0" tIns="0" rIns="0" bIns="0">
            <a:spAutoFit/>
          </a:bodyPr>
          <a:lstStyle/>
          <a:p>
            <a:pPr marL="12700" fontAlgn="auto">
              <a:spcBef>
                <a:spcPts val="0"/>
              </a:spcBef>
              <a:spcAft>
                <a:spcPts val="0"/>
              </a:spcAft>
              <a:defRPr/>
            </a:pPr>
            <a:r>
              <a:rPr sz="3500" b="1" spc="-5" dirty="0">
                <a:solidFill>
                  <a:srgbClr val="414042"/>
                </a:solidFill>
                <a:latin typeface="Arial"/>
                <a:cs typeface="Arial"/>
              </a:rPr>
              <a:t>Recommendations</a:t>
            </a:r>
            <a:endParaRPr sz="3500" dirty="0">
              <a:latin typeface="Arial"/>
              <a:cs typeface="Arial"/>
            </a:endParaRPr>
          </a:p>
        </p:txBody>
      </p:sp>
      <p:sp>
        <p:nvSpPr>
          <p:cNvPr id="5" name="object 5"/>
          <p:cNvSpPr txBox="1">
            <a:spLocks noGrp="1"/>
          </p:cNvSpPr>
          <p:nvPr>
            <p:ph sz="half" idx="3"/>
          </p:nvPr>
        </p:nvSpPr>
        <p:spPr>
          <a:xfrm>
            <a:off x="6615113" y="2641600"/>
            <a:ext cx="5783262" cy="4402138"/>
          </a:xfrm>
        </p:spPr>
        <p:txBody>
          <a:bodyPr rtlCol="0"/>
          <a:lstStyle/>
          <a:p>
            <a:pPr eaLnBrk="1" fontAlgn="auto" hangingPunct="1">
              <a:spcBef>
                <a:spcPts val="0"/>
              </a:spcBef>
              <a:spcAft>
                <a:spcPts val="0"/>
              </a:spcAft>
              <a:defRPr/>
            </a:pPr>
            <a:r>
              <a:rPr lang="en-GB" b="1" dirty="0"/>
              <a:t>School leaders should:</a:t>
            </a:r>
            <a:endParaRPr lang="en-GB" dirty="0"/>
          </a:p>
          <a:p>
            <a:pPr eaLnBrk="1" fontAlgn="auto" hangingPunct="1">
              <a:spcBef>
                <a:spcPts val="0"/>
              </a:spcBef>
              <a:spcAft>
                <a:spcPts val="0"/>
              </a:spcAft>
              <a:defRPr/>
            </a:pPr>
            <a:r>
              <a:rPr lang="en-GB" dirty="0"/>
              <a:t> </a:t>
            </a:r>
          </a:p>
          <a:p>
            <a:pPr marL="342900" indent="-342900" eaLnBrk="1" fontAlgn="auto" hangingPunct="1">
              <a:spcBef>
                <a:spcPts val="0"/>
              </a:spcBef>
              <a:spcAft>
                <a:spcPts val="0"/>
              </a:spcAft>
              <a:buFont typeface="Arial" panose="020B0604020202020204" pitchFamily="34" charset="0"/>
              <a:buChar char="•"/>
              <a:defRPr/>
            </a:pPr>
            <a:r>
              <a:rPr lang="en-GB" dirty="0"/>
              <a:t>Be very clear about what they want to achieve from taking part in school-to-school support activity</a:t>
            </a:r>
          </a:p>
          <a:p>
            <a:pPr eaLnBrk="1" fontAlgn="auto" hangingPunct="1">
              <a:spcBef>
                <a:spcPts val="0"/>
              </a:spcBef>
              <a:spcAft>
                <a:spcPts val="0"/>
              </a:spcAft>
              <a:defRPr/>
            </a:pPr>
            <a:endParaRPr lang="en-GB" dirty="0"/>
          </a:p>
          <a:p>
            <a:pPr marL="342900" indent="-342900" eaLnBrk="1" fontAlgn="auto" hangingPunct="1">
              <a:spcBef>
                <a:spcPts val="0"/>
              </a:spcBef>
              <a:spcAft>
                <a:spcPts val="0"/>
              </a:spcAft>
              <a:buFont typeface="Arial" panose="020B0604020202020204" pitchFamily="34" charset="0"/>
              <a:buChar char="•"/>
              <a:defRPr/>
            </a:pPr>
            <a:r>
              <a:rPr lang="en-GB" dirty="0"/>
              <a:t>Identify specific success criteria for the activity</a:t>
            </a:r>
          </a:p>
          <a:p>
            <a:pPr eaLnBrk="1" fontAlgn="auto" hangingPunct="1">
              <a:spcBef>
                <a:spcPts val="0"/>
              </a:spcBef>
              <a:spcAft>
                <a:spcPts val="0"/>
              </a:spcAft>
              <a:defRPr/>
            </a:pPr>
            <a:endParaRPr lang="en-GB" dirty="0"/>
          </a:p>
          <a:p>
            <a:pPr marL="342900" indent="-342900" eaLnBrk="1" fontAlgn="auto" hangingPunct="1">
              <a:spcBef>
                <a:spcPts val="0"/>
              </a:spcBef>
              <a:spcAft>
                <a:spcPts val="0"/>
              </a:spcAft>
              <a:buFont typeface="Arial" panose="020B0604020202020204" pitchFamily="34" charset="0"/>
              <a:buChar char="•"/>
              <a:defRPr/>
            </a:pPr>
            <a:r>
              <a:rPr lang="en-GB" dirty="0"/>
              <a:t>Make sure that the focus is on raising standards and improving outcomes</a:t>
            </a:r>
          </a:p>
          <a:p>
            <a:pPr eaLnBrk="1" fontAlgn="auto" hangingPunct="1">
              <a:spcBef>
                <a:spcPts val="0"/>
              </a:spcBef>
              <a:spcAft>
                <a:spcPts val="0"/>
              </a:spcAft>
              <a:defRPr/>
            </a:pPr>
            <a:endParaRPr lang="en-GB" dirty="0"/>
          </a:p>
          <a:p>
            <a:pPr marL="342900" indent="-342900" eaLnBrk="1" fontAlgn="auto" hangingPunct="1">
              <a:spcBef>
                <a:spcPts val="0"/>
              </a:spcBef>
              <a:spcAft>
                <a:spcPts val="0"/>
              </a:spcAft>
              <a:buFont typeface="Arial" panose="020B0604020202020204" pitchFamily="34" charset="0"/>
              <a:buChar char="•"/>
              <a:defRPr/>
            </a:pPr>
            <a:r>
              <a:rPr lang="en-GB" dirty="0"/>
              <a:t>Evaluate the impact, costs and </a:t>
            </a:r>
            <a:r>
              <a:rPr lang="en-GB" dirty="0" smtClean="0"/>
              <a:t>benefits</a:t>
            </a:r>
            <a:endParaRPr lang="en-GB" dirty="0"/>
          </a:p>
        </p:txBody>
      </p:sp>
      <p:pic>
        <p:nvPicPr>
          <p:cNvPr id="17413" name="Picture 5"/>
          <p:cNvPicPr>
            <a:picLocks noChangeAspect="1"/>
          </p:cNvPicPr>
          <p:nvPr/>
        </p:nvPicPr>
        <p:blipFill>
          <a:blip r:embed="rId2" cstate="print"/>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5588" y="1995488"/>
            <a:ext cx="5899150" cy="538162"/>
          </a:xfrm>
        </p:spPr>
        <p:txBody>
          <a:bodyPr/>
          <a:lstStyle/>
          <a:p>
            <a:pPr marL="12700" algn="l" eaLnBrk="1" fontAlgn="auto" hangingPunct="1">
              <a:spcBef>
                <a:spcPts val="0"/>
              </a:spcBef>
              <a:spcAft>
                <a:spcPts val="0"/>
              </a:spcAft>
              <a:defRPr/>
            </a:pPr>
            <a:r>
              <a:rPr lang="en-GB" spc="-5" dirty="0">
                <a:solidFill>
                  <a:srgbClr val="414042"/>
                </a:solidFill>
              </a:rPr>
              <a:t>Recommendations</a:t>
            </a:r>
            <a:endParaRPr lang="en-GB" dirty="0"/>
          </a:p>
        </p:txBody>
      </p:sp>
      <p:sp>
        <p:nvSpPr>
          <p:cNvPr id="3" name="Content Placeholder 2"/>
          <p:cNvSpPr>
            <a:spLocks noGrp="1"/>
          </p:cNvSpPr>
          <p:nvPr>
            <p:ph sz="half" idx="2"/>
          </p:nvPr>
        </p:nvSpPr>
        <p:spPr>
          <a:xfrm>
            <a:off x="582613" y="2670175"/>
            <a:ext cx="5727700" cy="4400550"/>
          </a:xfrm>
        </p:spPr>
        <p:txBody>
          <a:bodyPr/>
          <a:lstStyle/>
          <a:p>
            <a:pPr eaLnBrk="1" fontAlgn="auto" hangingPunct="1">
              <a:spcBef>
                <a:spcPts val="0"/>
              </a:spcBef>
              <a:spcAft>
                <a:spcPts val="0"/>
              </a:spcAft>
              <a:defRPr/>
            </a:pPr>
            <a:r>
              <a:rPr lang="cy-GB" b="1" dirty="0" smtClean="0"/>
              <a:t>Dylai awdurdodau lleol a chonsortia:</a:t>
            </a:r>
            <a:endParaRPr lang="cy-GB" dirty="0" smtClean="0"/>
          </a:p>
          <a:p>
            <a:pPr eaLnBrk="1" fontAlgn="auto" hangingPunct="1">
              <a:spcBef>
                <a:spcPts val="0"/>
              </a:spcBef>
              <a:spcAft>
                <a:spcPts val="0"/>
              </a:spcAft>
              <a:defRPr/>
            </a:pPr>
            <a:endParaRPr lang="cy-GB" dirty="0" smtClean="0"/>
          </a:p>
          <a:p>
            <a:pPr marL="355600" indent="-355600" eaLnBrk="1" fontAlgn="auto" hangingPunct="1">
              <a:spcBef>
                <a:spcPts val="0"/>
              </a:spcBef>
              <a:spcAft>
                <a:spcPts val="0"/>
              </a:spcAft>
              <a:buFont typeface="Arial" pitchFamily="34" charset="0"/>
              <a:buChar char="•"/>
              <a:defRPr/>
            </a:pPr>
            <a:r>
              <a:rPr lang="cy-GB" dirty="0" smtClean="0"/>
              <a:t>Fod â strategaeth glir ar gyfer paru ysgolion i gydweithio â’i gilydd</a:t>
            </a:r>
          </a:p>
          <a:p>
            <a:pPr marL="355600" indent="-355600" eaLnBrk="1" fontAlgn="auto" hangingPunct="1">
              <a:spcBef>
                <a:spcPts val="0"/>
              </a:spcBef>
              <a:spcAft>
                <a:spcPts val="0"/>
              </a:spcAft>
              <a:buFont typeface="Arial" pitchFamily="34" charset="0"/>
              <a:buChar char="•"/>
              <a:defRPr/>
            </a:pPr>
            <a:endParaRPr lang="cy-GB" dirty="0" smtClean="0"/>
          </a:p>
          <a:p>
            <a:pPr marL="355600" indent="-355600" eaLnBrk="1" fontAlgn="auto" hangingPunct="1">
              <a:spcBef>
                <a:spcPts val="0"/>
              </a:spcBef>
              <a:spcAft>
                <a:spcPts val="0"/>
              </a:spcAft>
              <a:buFont typeface="Arial" pitchFamily="34" charset="0"/>
              <a:buChar char="•"/>
              <a:defRPr/>
            </a:pPr>
            <a:r>
              <a:rPr lang="cy-GB" dirty="0" smtClean="0"/>
              <a:t>Gosod disgwyliadau ynghylch sut bydd grwpiau’n gweithredu</a:t>
            </a:r>
          </a:p>
          <a:p>
            <a:pPr marL="355600" indent="-355600" eaLnBrk="1" fontAlgn="auto" hangingPunct="1">
              <a:spcBef>
                <a:spcPts val="0"/>
              </a:spcBef>
              <a:spcAft>
                <a:spcPts val="0"/>
              </a:spcAft>
              <a:buFont typeface="Arial" pitchFamily="34" charset="0"/>
              <a:buChar char="•"/>
              <a:defRPr/>
            </a:pPr>
            <a:endParaRPr lang="cy-GB" dirty="0" smtClean="0"/>
          </a:p>
          <a:p>
            <a:pPr marL="355600" indent="-355600" eaLnBrk="1" fontAlgn="auto" hangingPunct="1">
              <a:spcBef>
                <a:spcPts val="0"/>
              </a:spcBef>
              <a:spcAft>
                <a:spcPts val="0"/>
              </a:spcAft>
              <a:buFont typeface="Arial" pitchFamily="34" charset="0"/>
              <a:buChar char="•"/>
              <a:defRPr/>
            </a:pPr>
            <a:r>
              <a:rPr lang="cy-GB" dirty="0" smtClean="0"/>
              <a:t>Sicrhau bod adnoddau ar gael i ategu gwaith rhwng ysgolion</a:t>
            </a:r>
          </a:p>
          <a:p>
            <a:pPr marL="355600" indent="-355600" eaLnBrk="1" fontAlgn="auto" hangingPunct="1">
              <a:spcBef>
                <a:spcPts val="0"/>
              </a:spcBef>
              <a:spcAft>
                <a:spcPts val="0"/>
              </a:spcAft>
              <a:buFont typeface="Arial" pitchFamily="34" charset="0"/>
              <a:buChar char="•"/>
              <a:defRPr/>
            </a:pPr>
            <a:endParaRPr lang="cy-GB" dirty="0" smtClean="0"/>
          </a:p>
          <a:p>
            <a:pPr marL="355600" indent="-355600" eaLnBrk="1" fontAlgn="auto" hangingPunct="1">
              <a:spcBef>
                <a:spcPts val="0"/>
              </a:spcBef>
              <a:spcAft>
                <a:spcPts val="0"/>
              </a:spcAft>
              <a:buFont typeface="Arial" pitchFamily="34" charset="0"/>
              <a:buChar char="•"/>
              <a:defRPr/>
            </a:pPr>
            <a:r>
              <a:rPr lang="cy-GB" dirty="0" smtClean="0"/>
              <a:t>Nodi a lledaenu gwybodaeth am arfer sy’n haeddu cael ei hefelychu</a:t>
            </a:r>
            <a:endParaRPr lang="en-GB" dirty="0"/>
          </a:p>
        </p:txBody>
      </p:sp>
      <p:sp>
        <p:nvSpPr>
          <p:cNvPr id="4" name="Content Placeholder 3"/>
          <p:cNvSpPr>
            <a:spLocks noGrp="1"/>
          </p:cNvSpPr>
          <p:nvPr>
            <p:ph sz="half" idx="3"/>
          </p:nvPr>
        </p:nvSpPr>
        <p:spPr>
          <a:xfrm>
            <a:off x="6615113" y="2641600"/>
            <a:ext cx="5783262" cy="4402138"/>
          </a:xfrm>
        </p:spPr>
        <p:txBody>
          <a:bodyPr/>
          <a:lstStyle/>
          <a:p>
            <a:pPr eaLnBrk="1" fontAlgn="auto" hangingPunct="1">
              <a:spcBef>
                <a:spcPts val="0"/>
              </a:spcBef>
              <a:spcAft>
                <a:spcPts val="0"/>
              </a:spcAft>
              <a:defRPr/>
            </a:pPr>
            <a:r>
              <a:rPr lang="en-GB" b="1" dirty="0"/>
              <a:t>Local authorities and consortia should:</a:t>
            </a:r>
            <a:endParaRPr lang="en-GB" dirty="0"/>
          </a:p>
          <a:p>
            <a:pPr eaLnBrk="1" fontAlgn="auto" hangingPunct="1">
              <a:spcBef>
                <a:spcPts val="0"/>
              </a:spcBef>
              <a:spcAft>
                <a:spcPts val="0"/>
              </a:spcAft>
              <a:defRPr/>
            </a:pPr>
            <a:r>
              <a:rPr lang="en-GB" b="1" dirty="0"/>
              <a:t> </a:t>
            </a:r>
            <a:endParaRPr lang="en-GB" dirty="0"/>
          </a:p>
          <a:p>
            <a:pPr marL="342900" indent="-342900" eaLnBrk="1" fontAlgn="auto" hangingPunct="1">
              <a:spcBef>
                <a:spcPts val="0"/>
              </a:spcBef>
              <a:spcAft>
                <a:spcPts val="0"/>
              </a:spcAft>
              <a:buFont typeface="Arial" panose="020B0604020202020204" pitchFamily="34" charset="0"/>
              <a:buChar char="•"/>
              <a:defRPr/>
            </a:pPr>
            <a:r>
              <a:rPr lang="en-GB" dirty="0"/>
              <a:t>Have a clear strategy for matching schools to work together</a:t>
            </a:r>
          </a:p>
          <a:p>
            <a:pPr marL="342900" indent="-342900" eaLnBrk="1" fontAlgn="auto" hangingPunct="1">
              <a:spcBef>
                <a:spcPts val="0"/>
              </a:spcBef>
              <a:spcAft>
                <a:spcPts val="0"/>
              </a:spcAft>
              <a:buFont typeface="Arial" panose="020B0604020202020204" pitchFamily="34" charset="0"/>
              <a:buChar char="•"/>
              <a:defRPr/>
            </a:pPr>
            <a:endParaRPr lang="en-GB" dirty="0"/>
          </a:p>
          <a:p>
            <a:pPr marL="342900" indent="-342900" eaLnBrk="1" fontAlgn="auto" hangingPunct="1">
              <a:spcBef>
                <a:spcPts val="0"/>
              </a:spcBef>
              <a:spcAft>
                <a:spcPts val="0"/>
              </a:spcAft>
              <a:buFont typeface="Arial" panose="020B0604020202020204" pitchFamily="34" charset="0"/>
              <a:buChar char="•"/>
              <a:defRPr/>
            </a:pPr>
            <a:r>
              <a:rPr lang="en-GB" dirty="0"/>
              <a:t>Set expectations about how groupings will </a:t>
            </a:r>
            <a:r>
              <a:rPr lang="en-GB" dirty="0" smtClean="0"/>
              <a:t>operate</a:t>
            </a:r>
          </a:p>
          <a:p>
            <a:pPr eaLnBrk="1" fontAlgn="auto" hangingPunct="1">
              <a:spcBef>
                <a:spcPts val="0"/>
              </a:spcBef>
              <a:spcAft>
                <a:spcPts val="0"/>
              </a:spcAft>
              <a:defRPr/>
            </a:pPr>
            <a:endParaRPr lang="en-GB" dirty="0"/>
          </a:p>
          <a:p>
            <a:pPr marL="342900" indent="-342900" eaLnBrk="1" fontAlgn="auto" hangingPunct="1">
              <a:spcBef>
                <a:spcPts val="0"/>
              </a:spcBef>
              <a:spcAft>
                <a:spcPts val="0"/>
              </a:spcAft>
              <a:buFont typeface="Arial" panose="020B0604020202020204" pitchFamily="34" charset="0"/>
              <a:buChar char="•"/>
              <a:defRPr/>
            </a:pPr>
            <a:r>
              <a:rPr lang="en-GB" dirty="0"/>
              <a:t> </a:t>
            </a:r>
            <a:r>
              <a:rPr lang="en-GB" dirty="0" smtClean="0"/>
              <a:t>Make </a:t>
            </a:r>
            <a:r>
              <a:rPr lang="en-GB" dirty="0"/>
              <a:t>sure that  resources are available to support school-to-school </a:t>
            </a:r>
            <a:r>
              <a:rPr lang="en-GB" dirty="0" smtClean="0"/>
              <a:t>work</a:t>
            </a:r>
          </a:p>
          <a:p>
            <a:pPr eaLnBrk="1" fontAlgn="auto" hangingPunct="1">
              <a:spcBef>
                <a:spcPts val="0"/>
              </a:spcBef>
              <a:spcAft>
                <a:spcPts val="0"/>
              </a:spcAft>
              <a:defRPr/>
            </a:pPr>
            <a:endParaRPr lang="en-GB" dirty="0"/>
          </a:p>
          <a:p>
            <a:pPr marL="342900" indent="-342900" eaLnBrk="1" fontAlgn="auto" hangingPunct="1">
              <a:spcBef>
                <a:spcPts val="0"/>
              </a:spcBef>
              <a:spcAft>
                <a:spcPts val="0"/>
              </a:spcAft>
              <a:buFont typeface="Arial" panose="020B0604020202020204" pitchFamily="34" charset="0"/>
              <a:buChar char="•"/>
              <a:defRPr/>
            </a:pPr>
            <a:r>
              <a:rPr lang="en-GB" dirty="0"/>
              <a:t> </a:t>
            </a:r>
            <a:r>
              <a:rPr lang="en-GB" dirty="0" smtClean="0"/>
              <a:t>Identify </a:t>
            </a:r>
            <a:r>
              <a:rPr lang="en-GB" dirty="0"/>
              <a:t>and disseminate information about practice worthy of emulation</a:t>
            </a:r>
          </a:p>
        </p:txBody>
      </p:sp>
      <p:sp>
        <p:nvSpPr>
          <p:cNvPr id="6" name="Rectangle 5"/>
          <p:cNvSpPr/>
          <p:nvPr/>
        </p:nvSpPr>
        <p:spPr>
          <a:xfrm>
            <a:off x="498475" y="1949450"/>
            <a:ext cx="5711825" cy="630238"/>
          </a:xfrm>
          <a:prstGeom prst="rect">
            <a:avLst/>
          </a:prstGeom>
        </p:spPr>
        <p:txBody>
          <a:bodyPr>
            <a:spAutoFit/>
          </a:bodyPr>
          <a:lstStyle/>
          <a:p>
            <a:pPr fontAlgn="auto">
              <a:spcBef>
                <a:spcPts val="0"/>
              </a:spcBef>
              <a:spcAft>
                <a:spcPts val="0"/>
              </a:spcAft>
              <a:defRPr/>
            </a:pPr>
            <a:r>
              <a:rPr lang="en-GB" sz="3500" b="1" kern="0" spc="-10" dirty="0" err="1">
                <a:solidFill>
                  <a:srgbClr val="2EAAE1"/>
                </a:solidFill>
                <a:latin typeface="Arial"/>
                <a:ea typeface="+mj-ea"/>
                <a:cs typeface="Arial"/>
              </a:rPr>
              <a:t>Argymhellion</a:t>
            </a:r>
            <a:endParaRPr lang="en-GB" dirty="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5588" y="1995488"/>
            <a:ext cx="5899150" cy="538162"/>
          </a:xfrm>
        </p:spPr>
        <p:txBody>
          <a:bodyPr/>
          <a:lstStyle/>
          <a:p>
            <a:pPr marL="12700" algn="l" eaLnBrk="1" fontAlgn="auto" hangingPunct="1">
              <a:spcBef>
                <a:spcPts val="0"/>
              </a:spcBef>
              <a:spcAft>
                <a:spcPts val="0"/>
              </a:spcAft>
              <a:defRPr/>
            </a:pPr>
            <a:r>
              <a:rPr lang="en-GB" spc="-5" dirty="0">
                <a:solidFill>
                  <a:srgbClr val="414042"/>
                </a:solidFill>
              </a:rPr>
              <a:t>Recommendations</a:t>
            </a:r>
            <a:endParaRPr lang="en-GB" dirty="0"/>
          </a:p>
        </p:txBody>
      </p:sp>
      <p:sp>
        <p:nvSpPr>
          <p:cNvPr id="3" name="Content Placeholder 2"/>
          <p:cNvSpPr>
            <a:spLocks noGrp="1"/>
          </p:cNvSpPr>
          <p:nvPr>
            <p:ph sz="half" idx="2"/>
          </p:nvPr>
        </p:nvSpPr>
        <p:spPr>
          <a:xfrm>
            <a:off x="568325" y="2655888"/>
            <a:ext cx="5727700" cy="3386137"/>
          </a:xfrm>
        </p:spPr>
        <p:txBody>
          <a:bodyPr/>
          <a:lstStyle/>
          <a:p>
            <a:pPr eaLnBrk="1" fontAlgn="auto" hangingPunct="1">
              <a:spcBef>
                <a:spcPts val="0"/>
              </a:spcBef>
              <a:spcAft>
                <a:spcPts val="0"/>
              </a:spcAft>
              <a:defRPr/>
            </a:pPr>
            <a:r>
              <a:rPr lang="cy-GB" b="1" dirty="0" smtClean="0"/>
              <a:t>Dylai Llywodraeth Cymru:</a:t>
            </a:r>
          </a:p>
          <a:p>
            <a:pPr eaLnBrk="1" fontAlgn="auto" hangingPunct="1">
              <a:spcBef>
                <a:spcPts val="0"/>
              </a:spcBef>
              <a:spcAft>
                <a:spcPts val="0"/>
              </a:spcAft>
              <a:defRPr/>
            </a:pPr>
            <a:endParaRPr lang="cy-GB" b="1" dirty="0" smtClean="0"/>
          </a:p>
          <a:p>
            <a:pPr marL="355600" indent="-355600" eaLnBrk="1" fontAlgn="auto" hangingPunct="1">
              <a:spcBef>
                <a:spcPts val="0"/>
              </a:spcBef>
              <a:spcAft>
                <a:spcPts val="0"/>
              </a:spcAft>
              <a:buFont typeface="Arial" pitchFamily="34" charset="0"/>
              <a:buChar char="•"/>
              <a:defRPr/>
            </a:pPr>
            <a:r>
              <a:rPr lang="cy-GB" dirty="0" smtClean="0"/>
              <a:t>Ystyried ffyrdd i alluogi ffederasiynau i gofrestru’n ysgol unigol</a:t>
            </a:r>
          </a:p>
          <a:p>
            <a:pPr marL="355600" indent="-355600" eaLnBrk="1" fontAlgn="auto" hangingPunct="1">
              <a:spcBef>
                <a:spcPts val="0"/>
              </a:spcBef>
              <a:spcAft>
                <a:spcPts val="0"/>
              </a:spcAft>
              <a:buFont typeface="Arial" pitchFamily="34" charset="0"/>
              <a:buChar char="•"/>
              <a:defRPr/>
            </a:pPr>
            <a:endParaRPr lang="cy-GB" dirty="0" smtClean="0"/>
          </a:p>
          <a:p>
            <a:pPr marL="355600" indent="-355600" eaLnBrk="1" fontAlgn="auto" hangingPunct="1">
              <a:spcBef>
                <a:spcPts val="0"/>
              </a:spcBef>
              <a:spcAft>
                <a:spcPts val="0"/>
              </a:spcAft>
              <a:buFont typeface="Arial" pitchFamily="34" charset="0"/>
              <a:buChar char="•"/>
              <a:defRPr/>
            </a:pPr>
            <a:r>
              <a:rPr lang="cy-GB" dirty="0" smtClean="0"/>
              <a:t>Cydlynu cronfa ddata genedlaethol o arfer sy’n haeddu cael ei hefelychu sy’n dod ag astudiaethau achos arfer orau Estyn, a’r rhai a nodir gan gonsortia ac awdurdodau lleol, at ei gilydd</a:t>
            </a:r>
            <a:endParaRPr lang="en-GB" dirty="0"/>
          </a:p>
        </p:txBody>
      </p:sp>
      <p:sp>
        <p:nvSpPr>
          <p:cNvPr id="4" name="Content Placeholder 3"/>
          <p:cNvSpPr>
            <a:spLocks noGrp="1"/>
          </p:cNvSpPr>
          <p:nvPr>
            <p:ph sz="half" idx="3"/>
          </p:nvPr>
        </p:nvSpPr>
        <p:spPr>
          <a:xfrm>
            <a:off x="6615113" y="2641600"/>
            <a:ext cx="5783262" cy="3048000"/>
          </a:xfrm>
        </p:spPr>
        <p:txBody>
          <a:bodyPr/>
          <a:lstStyle/>
          <a:p>
            <a:pPr eaLnBrk="1" fontAlgn="auto" hangingPunct="1">
              <a:spcBef>
                <a:spcPts val="0"/>
              </a:spcBef>
              <a:spcAft>
                <a:spcPts val="0"/>
              </a:spcAft>
              <a:defRPr/>
            </a:pPr>
            <a:r>
              <a:rPr lang="en-GB" b="1" dirty="0"/>
              <a:t>Welsh Government should:</a:t>
            </a:r>
            <a:endParaRPr lang="en-GB" dirty="0"/>
          </a:p>
          <a:p>
            <a:pPr eaLnBrk="1" fontAlgn="auto" hangingPunct="1">
              <a:spcBef>
                <a:spcPts val="0"/>
              </a:spcBef>
              <a:spcAft>
                <a:spcPts val="0"/>
              </a:spcAft>
              <a:defRPr/>
            </a:pPr>
            <a:r>
              <a:rPr lang="en-GB" b="1" dirty="0"/>
              <a:t> </a:t>
            </a:r>
            <a:endParaRPr lang="en-GB" dirty="0"/>
          </a:p>
          <a:p>
            <a:pPr marL="342900" indent="-342900" eaLnBrk="1" fontAlgn="auto" hangingPunct="1">
              <a:spcBef>
                <a:spcPts val="0"/>
              </a:spcBef>
              <a:spcAft>
                <a:spcPts val="0"/>
              </a:spcAft>
              <a:buFont typeface="Arial" panose="020B0604020202020204" pitchFamily="34" charset="0"/>
              <a:buChar char="•"/>
              <a:defRPr/>
            </a:pPr>
            <a:r>
              <a:rPr lang="en-GB" dirty="0"/>
              <a:t>Consider ways of allowing federations to register as a single </a:t>
            </a:r>
            <a:r>
              <a:rPr lang="en-GB" dirty="0" smtClean="0"/>
              <a:t>school </a:t>
            </a:r>
            <a:endParaRPr lang="en-GB" dirty="0"/>
          </a:p>
          <a:p>
            <a:pPr marL="342900" indent="-342900" eaLnBrk="1" fontAlgn="auto" hangingPunct="1">
              <a:spcBef>
                <a:spcPts val="0"/>
              </a:spcBef>
              <a:spcAft>
                <a:spcPts val="0"/>
              </a:spcAft>
              <a:buFont typeface="Arial" panose="020B0604020202020204" pitchFamily="34" charset="0"/>
              <a:buChar char="•"/>
              <a:defRPr/>
            </a:pPr>
            <a:endParaRPr lang="en-GB" dirty="0"/>
          </a:p>
          <a:p>
            <a:pPr marL="342900" indent="-342900" eaLnBrk="1" fontAlgn="auto" hangingPunct="1">
              <a:spcBef>
                <a:spcPts val="0"/>
              </a:spcBef>
              <a:spcAft>
                <a:spcPts val="0"/>
              </a:spcAft>
              <a:buFont typeface="Arial" panose="020B0604020202020204" pitchFamily="34" charset="0"/>
              <a:buChar char="•"/>
              <a:defRPr/>
            </a:pPr>
            <a:r>
              <a:rPr lang="en-GB" dirty="0"/>
              <a:t> Coordinate a national database of practice worthy of emulation that brings together Estyn best practice case studies and those identified by consortia and local </a:t>
            </a:r>
            <a:r>
              <a:rPr lang="en-GB" dirty="0" smtClean="0"/>
              <a:t>authorities  </a:t>
            </a:r>
            <a:endParaRPr lang="en-GB" dirty="0"/>
          </a:p>
        </p:txBody>
      </p:sp>
      <p:sp>
        <p:nvSpPr>
          <p:cNvPr id="6" name="Rectangle 5"/>
          <p:cNvSpPr/>
          <p:nvPr/>
        </p:nvSpPr>
        <p:spPr>
          <a:xfrm>
            <a:off x="498475" y="1949450"/>
            <a:ext cx="5711825" cy="630238"/>
          </a:xfrm>
          <a:prstGeom prst="rect">
            <a:avLst/>
          </a:prstGeom>
        </p:spPr>
        <p:txBody>
          <a:bodyPr>
            <a:spAutoFit/>
          </a:bodyPr>
          <a:lstStyle/>
          <a:p>
            <a:pPr fontAlgn="auto">
              <a:spcBef>
                <a:spcPts val="0"/>
              </a:spcBef>
              <a:spcAft>
                <a:spcPts val="0"/>
              </a:spcAft>
              <a:defRPr/>
            </a:pPr>
            <a:r>
              <a:rPr lang="en-GB" sz="3500" b="1" kern="0" spc="-10" dirty="0" err="1">
                <a:solidFill>
                  <a:srgbClr val="2EAAE1"/>
                </a:solidFill>
                <a:latin typeface="Arial"/>
                <a:ea typeface="+mj-ea"/>
                <a:cs typeface="Arial"/>
              </a:rPr>
              <a:t>Argymhellion</a:t>
            </a:r>
            <a:endParaRPr lang="en-GB" dirty="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73763" cy="533400"/>
          </a:xfrm>
        </p:spPr>
        <p:txBody>
          <a:bodyPr rtlCol="0"/>
          <a:lstStyle/>
          <a:p>
            <a:pPr marL="12700" algn="l" eaLnBrk="1" fontAlgn="auto" hangingPunct="1">
              <a:spcBef>
                <a:spcPts val="0"/>
              </a:spcBef>
              <a:spcAft>
                <a:spcPts val="0"/>
              </a:spcAft>
              <a:defRPr/>
            </a:pPr>
            <a:r>
              <a:rPr lang="en-GB" spc="-10" dirty="0" err="1"/>
              <a:t>Arfer</a:t>
            </a:r>
            <a:r>
              <a:rPr lang="en-GB" spc="-10" dirty="0"/>
              <a:t> </a:t>
            </a:r>
            <a:r>
              <a:rPr lang="en-GB" spc="-10" dirty="0" err="1"/>
              <a:t>orau</a:t>
            </a:r>
            <a:endParaRPr spc="-10" dirty="0"/>
          </a:p>
        </p:txBody>
      </p:sp>
      <p:sp>
        <p:nvSpPr>
          <p:cNvPr id="21506" name="object 3"/>
          <p:cNvSpPr>
            <a:spLocks noGrp="1"/>
          </p:cNvSpPr>
          <p:nvPr>
            <p:ph sz="half" idx="2"/>
          </p:nvPr>
        </p:nvSpPr>
        <p:spPr>
          <a:xfrm>
            <a:off x="514350" y="2655888"/>
            <a:ext cx="5727700" cy="4062651"/>
          </a:xfrm>
        </p:spPr>
        <p:txBody>
          <a:bodyPr/>
          <a:lstStyle/>
          <a:p>
            <a:pPr marL="482600" indent="-469900" eaLnBrk="1" hangingPunct="1">
              <a:spcBef>
                <a:spcPct val="0"/>
              </a:spcBef>
            </a:pPr>
            <a:r>
              <a:rPr lang="en-GB" b="1" dirty="0" err="1" smtClean="0">
                <a:latin typeface="Arial" charset="0"/>
                <a:cs typeface="Arial" charset="0"/>
              </a:rPr>
              <a:t>Ysgol</a:t>
            </a:r>
            <a:r>
              <a:rPr lang="en-GB" b="1" dirty="0" smtClean="0">
                <a:latin typeface="Arial" charset="0"/>
                <a:cs typeface="Arial" charset="0"/>
              </a:rPr>
              <a:t> </a:t>
            </a:r>
            <a:r>
              <a:rPr lang="en-GB" b="1" dirty="0" err="1" smtClean="0">
                <a:latin typeface="Arial" charset="0"/>
                <a:cs typeface="Arial" charset="0"/>
              </a:rPr>
              <a:t>Uwchradd</a:t>
            </a:r>
            <a:r>
              <a:rPr lang="en-GB" b="1" dirty="0" smtClean="0">
                <a:latin typeface="Arial" charset="0"/>
                <a:cs typeface="Arial" charset="0"/>
              </a:rPr>
              <a:t> </a:t>
            </a:r>
            <a:r>
              <a:rPr lang="en-GB" b="1" dirty="0" err="1" smtClean="0">
                <a:latin typeface="Arial" charset="0"/>
                <a:cs typeface="Arial" charset="0"/>
              </a:rPr>
              <a:t>Elfed</a:t>
            </a:r>
            <a:r>
              <a:rPr lang="en-GB" b="1" dirty="0" smtClean="0">
                <a:latin typeface="Arial" charset="0"/>
                <a:cs typeface="Arial" charset="0"/>
              </a:rPr>
              <a:t> </a:t>
            </a:r>
            <a:r>
              <a:rPr lang="en-GB" b="1" dirty="0" err="1" smtClean="0">
                <a:latin typeface="Arial" charset="0"/>
                <a:cs typeface="Arial" charset="0"/>
              </a:rPr>
              <a:t>yn</a:t>
            </a:r>
            <a:r>
              <a:rPr lang="en-GB" b="1" dirty="0" smtClean="0">
                <a:latin typeface="Arial" charset="0"/>
                <a:cs typeface="Arial" charset="0"/>
              </a:rPr>
              <a:t> Sir y </a:t>
            </a:r>
            <a:r>
              <a:rPr lang="en-GB" b="1" dirty="0" err="1" smtClean="0">
                <a:latin typeface="Arial" charset="0"/>
                <a:cs typeface="Arial" charset="0"/>
              </a:rPr>
              <a:t>Fflint</a:t>
            </a:r>
            <a:endParaRPr lang="en-GB" b="1" dirty="0" smtClean="0">
              <a:latin typeface="Arial" charset="0"/>
              <a:cs typeface="Arial" charset="0"/>
            </a:endParaRPr>
          </a:p>
          <a:p>
            <a:pPr indent="12700" eaLnBrk="1" hangingPunct="1">
              <a:spcBef>
                <a:spcPct val="0"/>
              </a:spcBef>
            </a:pPr>
            <a:r>
              <a:rPr lang="en-GB" dirty="0" err="1" smtClean="0">
                <a:latin typeface="Arial" charset="0"/>
                <a:cs typeface="Arial" charset="0"/>
              </a:rPr>
              <a:t>Ym</a:t>
            </a:r>
            <a:r>
              <a:rPr lang="en-GB" dirty="0" smtClean="0">
                <a:latin typeface="Arial" charset="0"/>
                <a:cs typeface="Arial" charset="0"/>
              </a:rPr>
              <a:t> </a:t>
            </a:r>
            <a:r>
              <a:rPr lang="en-GB" dirty="0" err="1" smtClean="0">
                <a:latin typeface="Arial" charset="0"/>
                <a:cs typeface="Arial" charset="0"/>
              </a:rPr>
              <a:t>Medi</a:t>
            </a:r>
            <a:r>
              <a:rPr lang="en-GB" dirty="0" smtClean="0">
                <a:latin typeface="Arial" charset="0"/>
                <a:cs typeface="Arial" charset="0"/>
              </a:rPr>
              <a:t> 2014, </a:t>
            </a:r>
            <a:r>
              <a:rPr lang="en-GB" dirty="0" err="1" smtClean="0">
                <a:latin typeface="Arial" charset="0"/>
                <a:cs typeface="Arial" charset="0"/>
              </a:rPr>
              <a:t>cyflwynodd</a:t>
            </a:r>
            <a:r>
              <a:rPr lang="en-GB" dirty="0" smtClean="0">
                <a:latin typeface="Arial" charset="0"/>
                <a:cs typeface="Arial" charset="0"/>
              </a:rPr>
              <a:t> </a:t>
            </a:r>
            <a:r>
              <a:rPr lang="en-GB" dirty="0" err="1" smtClean="0">
                <a:latin typeface="Arial" charset="0"/>
                <a:cs typeface="Arial" charset="0"/>
              </a:rPr>
              <a:t>Ysgol</a:t>
            </a:r>
            <a:r>
              <a:rPr lang="en-GB" dirty="0" smtClean="0">
                <a:latin typeface="Arial" charset="0"/>
                <a:cs typeface="Arial" charset="0"/>
              </a:rPr>
              <a:t> </a:t>
            </a:r>
            <a:r>
              <a:rPr lang="en-GB" dirty="0" err="1" smtClean="0">
                <a:latin typeface="Arial" charset="0"/>
                <a:cs typeface="Arial" charset="0"/>
              </a:rPr>
              <a:t>Elfed</a:t>
            </a:r>
            <a:r>
              <a:rPr lang="en-GB" dirty="0" smtClean="0">
                <a:latin typeface="Arial" charset="0"/>
                <a:cs typeface="Arial" charset="0"/>
              </a:rPr>
              <a:t> </a:t>
            </a:r>
            <a:r>
              <a:rPr lang="en-GB" dirty="0" err="1" smtClean="0">
                <a:latin typeface="Arial" charset="0"/>
                <a:cs typeface="Arial" charset="0"/>
              </a:rPr>
              <a:t>ddogfen</a:t>
            </a:r>
            <a:r>
              <a:rPr lang="en-GB" dirty="0" smtClean="0">
                <a:latin typeface="Arial" charset="0"/>
                <a:cs typeface="Arial" charset="0"/>
              </a:rPr>
              <a:t> </a:t>
            </a:r>
            <a:r>
              <a:rPr lang="en-GB" dirty="0" err="1" smtClean="0">
                <a:latin typeface="Arial" charset="0"/>
                <a:cs typeface="Arial" charset="0"/>
              </a:rPr>
              <a:t>cynllunio</a:t>
            </a:r>
            <a:r>
              <a:rPr lang="en-GB" dirty="0" smtClean="0">
                <a:latin typeface="Arial" charset="0"/>
                <a:cs typeface="Arial" charset="0"/>
              </a:rPr>
              <a:t> </a:t>
            </a:r>
            <a:r>
              <a:rPr lang="en-GB" dirty="0" err="1" smtClean="0">
                <a:latin typeface="Arial" charset="0"/>
                <a:cs typeface="Arial" charset="0"/>
              </a:rPr>
              <a:t>gweithgarwch</a:t>
            </a:r>
            <a:r>
              <a:rPr lang="en-GB" dirty="0" smtClean="0">
                <a:latin typeface="Arial" charset="0"/>
                <a:cs typeface="Arial" charset="0"/>
              </a:rPr>
              <a:t> </a:t>
            </a:r>
            <a:r>
              <a:rPr lang="en-GB" dirty="0" err="1" smtClean="0">
                <a:latin typeface="Arial" charset="0"/>
                <a:cs typeface="Arial" charset="0"/>
              </a:rPr>
              <a:t>rhwng</a:t>
            </a:r>
            <a:r>
              <a:rPr lang="en-GB" dirty="0" smtClean="0">
                <a:latin typeface="Arial" charset="0"/>
                <a:cs typeface="Arial" charset="0"/>
              </a:rPr>
              <a:t> </a:t>
            </a:r>
            <a:r>
              <a:rPr lang="en-GB" dirty="0" err="1" smtClean="0">
                <a:latin typeface="Arial" charset="0"/>
                <a:cs typeface="Arial" charset="0"/>
              </a:rPr>
              <a:t>ysgolion</a:t>
            </a:r>
            <a:r>
              <a:rPr lang="en-GB" dirty="0" smtClean="0">
                <a:latin typeface="Arial" charset="0"/>
                <a:cs typeface="Arial" charset="0"/>
              </a:rPr>
              <a:t>.  </a:t>
            </a:r>
            <a:r>
              <a:rPr lang="en-GB" dirty="0" err="1" smtClean="0">
                <a:latin typeface="Arial" charset="0"/>
                <a:cs typeface="Arial" charset="0"/>
              </a:rPr>
              <a:t>Roedd</a:t>
            </a:r>
            <a:r>
              <a:rPr lang="en-GB" dirty="0" smtClean="0">
                <a:latin typeface="Arial" charset="0"/>
                <a:cs typeface="Arial" charset="0"/>
              </a:rPr>
              <a:t> y </a:t>
            </a:r>
            <a:r>
              <a:rPr lang="en-GB" dirty="0" err="1" smtClean="0">
                <a:latin typeface="Arial" charset="0"/>
                <a:cs typeface="Arial" charset="0"/>
              </a:rPr>
              <a:t>ddogfen</a:t>
            </a:r>
            <a:r>
              <a:rPr lang="en-GB" dirty="0" smtClean="0">
                <a:latin typeface="Arial" charset="0"/>
                <a:cs typeface="Arial" charset="0"/>
              </a:rPr>
              <a:t> </a:t>
            </a:r>
            <a:r>
              <a:rPr lang="en-GB" dirty="0" err="1" smtClean="0">
                <a:latin typeface="Arial" charset="0"/>
                <a:cs typeface="Arial" charset="0"/>
              </a:rPr>
              <a:t>hon</a:t>
            </a:r>
            <a:r>
              <a:rPr lang="en-GB" dirty="0" smtClean="0">
                <a:latin typeface="Arial" charset="0"/>
                <a:cs typeface="Arial" charset="0"/>
              </a:rPr>
              <a:t> </a:t>
            </a:r>
            <a:r>
              <a:rPr lang="en-GB" dirty="0" err="1" smtClean="0">
                <a:latin typeface="Arial" charset="0"/>
                <a:cs typeface="Arial" charset="0"/>
              </a:rPr>
              <a:t>yn</a:t>
            </a:r>
            <a:r>
              <a:rPr lang="en-GB" dirty="0" smtClean="0">
                <a:latin typeface="Arial" charset="0"/>
                <a:cs typeface="Arial" charset="0"/>
              </a:rPr>
              <a:t> </a:t>
            </a:r>
            <a:r>
              <a:rPr lang="en-GB" dirty="0" err="1" smtClean="0">
                <a:latin typeface="Arial" charset="0"/>
                <a:cs typeface="Arial" charset="0"/>
              </a:rPr>
              <a:t>mynnu</a:t>
            </a:r>
            <a:r>
              <a:rPr lang="en-GB" dirty="0" smtClean="0">
                <a:latin typeface="Arial" charset="0"/>
                <a:cs typeface="Arial" charset="0"/>
              </a:rPr>
              <a:t>, </a:t>
            </a:r>
            <a:r>
              <a:rPr lang="en-GB" dirty="0" err="1" smtClean="0">
                <a:latin typeface="Arial" charset="0"/>
                <a:cs typeface="Arial" charset="0"/>
              </a:rPr>
              <a:t>cyn</a:t>
            </a:r>
            <a:r>
              <a:rPr lang="en-GB" dirty="0" smtClean="0">
                <a:latin typeface="Arial" charset="0"/>
                <a:cs typeface="Arial" charset="0"/>
              </a:rPr>
              <a:t> </a:t>
            </a:r>
            <a:r>
              <a:rPr lang="en-GB" dirty="0" err="1" smtClean="0">
                <a:latin typeface="Arial" charset="0"/>
                <a:cs typeface="Arial" charset="0"/>
              </a:rPr>
              <a:t>unrhyw</a:t>
            </a:r>
            <a:r>
              <a:rPr lang="en-GB" dirty="0" smtClean="0">
                <a:latin typeface="Arial" charset="0"/>
                <a:cs typeface="Arial" charset="0"/>
              </a:rPr>
              <a:t> </a:t>
            </a:r>
            <a:r>
              <a:rPr lang="en-GB" dirty="0" err="1" smtClean="0">
                <a:latin typeface="Arial" charset="0"/>
                <a:cs typeface="Arial" charset="0"/>
              </a:rPr>
              <a:t>ymweliad</a:t>
            </a:r>
            <a:r>
              <a:rPr lang="en-GB" dirty="0" smtClean="0">
                <a:latin typeface="Arial" charset="0"/>
                <a:cs typeface="Arial" charset="0"/>
              </a:rPr>
              <a:t>, y </a:t>
            </a:r>
            <a:r>
              <a:rPr lang="en-GB" dirty="0" err="1" smtClean="0">
                <a:latin typeface="Arial" charset="0"/>
                <a:cs typeface="Arial" charset="0"/>
              </a:rPr>
              <a:t>dylid</a:t>
            </a:r>
            <a:r>
              <a:rPr lang="en-GB" dirty="0" smtClean="0">
                <a:latin typeface="Arial" charset="0"/>
                <a:cs typeface="Arial" charset="0"/>
              </a:rPr>
              <a:t>:</a:t>
            </a:r>
          </a:p>
          <a:p>
            <a:pPr marL="482600" indent="-469900" eaLnBrk="1" hangingPunct="1">
              <a:spcBef>
                <a:spcPct val="0"/>
              </a:spcBef>
              <a:buFontTx/>
              <a:buChar char="•"/>
            </a:pPr>
            <a:r>
              <a:rPr lang="cy-GB" dirty="0" smtClean="0">
                <a:latin typeface="Arial" charset="0"/>
                <a:cs typeface="Arial" charset="0"/>
              </a:rPr>
              <a:t>nodi’r ffocws ar gyfer y cymorth</a:t>
            </a:r>
          </a:p>
          <a:p>
            <a:pPr marL="482600" indent="-469900" eaLnBrk="1" hangingPunct="1">
              <a:spcBef>
                <a:spcPct val="0"/>
              </a:spcBef>
              <a:buFontTx/>
              <a:buChar char="•"/>
            </a:pPr>
            <a:r>
              <a:rPr lang="cy-GB" dirty="0" smtClean="0">
                <a:latin typeface="Arial" charset="0"/>
                <a:cs typeface="Arial" charset="0"/>
              </a:rPr>
              <a:t>rhoi disgrifiad o’r angen neu’r mater</a:t>
            </a:r>
          </a:p>
          <a:p>
            <a:pPr marL="482600" indent="-469900" eaLnBrk="1" hangingPunct="1">
              <a:spcBef>
                <a:spcPct val="0"/>
              </a:spcBef>
              <a:buFontTx/>
              <a:buChar char="•"/>
            </a:pPr>
            <a:r>
              <a:rPr lang="cy-GB" dirty="0" smtClean="0">
                <a:latin typeface="Arial" charset="0"/>
                <a:cs typeface="Arial" charset="0"/>
              </a:rPr>
              <a:t>nodi amcan strategol y gwaith</a:t>
            </a:r>
          </a:p>
          <a:p>
            <a:pPr marL="482600" indent="-469900" eaLnBrk="1" hangingPunct="1">
              <a:spcBef>
                <a:spcPct val="0"/>
              </a:spcBef>
              <a:buFontTx/>
              <a:buChar char="•"/>
            </a:pPr>
            <a:endParaRPr lang="cy-GB" dirty="0" smtClean="0">
              <a:latin typeface="Arial" charset="0"/>
              <a:cs typeface="Arial" charset="0"/>
            </a:endParaRPr>
          </a:p>
          <a:p>
            <a:pPr indent="12700" eaLnBrk="1" hangingPunct="1">
              <a:spcBef>
                <a:spcPct val="0"/>
              </a:spcBef>
            </a:pPr>
            <a:r>
              <a:rPr lang="cy-GB" dirty="0" smtClean="0">
                <a:latin typeface="Arial" charset="0"/>
                <a:cs typeface="Arial" charset="0"/>
              </a:rPr>
              <a:t>Nododd arolygiad Estyn ym Mawrth 2015 fod diwylliant cryf o fyfyrio a chydweithio wrth rannu arfer orau yn yr ysgol.</a:t>
            </a:r>
            <a:endParaRPr lang="en-US" dirty="0" smtClean="0">
              <a:latin typeface="Arial" charset="0"/>
              <a:cs typeface="Arial" charset="0"/>
            </a:endParaRPr>
          </a:p>
        </p:txBody>
      </p:sp>
      <p:sp>
        <p:nvSpPr>
          <p:cNvPr id="4" name="object 4"/>
          <p:cNvSpPr txBox="1"/>
          <p:nvPr/>
        </p:nvSpPr>
        <p:spPr>
          <a:xfrm>
            <a:off x="6615113" y="1716088"/>
            <a:ext cx="4002087" cy="107791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Best practice</a:t>
            </a:r>
            <a:br>
              <a:rPr lang="en-GB" sz="3500" b="1" spc="-5" dirty="0">
                <a:solidFill>
                  <a:srgbClr val="414042"/>
                </a:solidFill>
                <a:latin typeface="Arial"/>
                <a:cs typeface="Arial"/>
              </a:rPr>
            </a:br>
            <a:endParaRPr sz="3500" dirty="0">
              <a:latin typeface="Arial"/>
              <a:cs typeface="Arial"/>
            </a:endParaRPr>
          </a:p>
        </p:txBody>
      </p:sp>
      <p:sp>
        <p:nvSpPr>
          <p:cNvPr id="5" name="object 5"/>
          <p:cNvSpPr txBox="1">
            <a:spLocks noGrp="1"/>
          </p:cNvSpPr>
          <p:nvPr>
            <p:ph sz="half" idx="3"/>
          </p:nvPr>
        </p:nvSpPr>
        <p:spPr>
          <a:xfrm>
            <a:off x="6615113" y="2641600"/>
            <a:ext cx="5783262" cy="4064000"/>
          </a:xfrm>
        </p:spPr>
        <p:txBody>
          <a:bodyPr rtlCol="0"/>
          <a:lstStyle/>
          <a:p>
            <a:pPr eaLnBrk="1" fontAlgn="auto" hangingPunct="1">
              <a:spcBef>
                <a:spcPts val="0"/>
              </a:spcBef>
              <a:spcAft>
                <a:spcPts val="0"/>
              </a:spcAft>
              <a:defRPr/>
            </a:pPr>
            <a:r>
              <a:rPr lang="en-GB" b="1" spc="-5" dirty="0" smtClean="0"/>
              <a:t> Elfed High School in Flintshire </a:t>
            </a:r>
            <a:r>
              <a:rPr lang="en-GB" dirty="0" smtClean="0"/>
              <a:t>September </a:t>
            </a:r>
            <a:r>
              <a:rPr lang="en-GB" dirty="0"/>
              <a:t>2014 </a:t>
            </a:r>
            <a:r>
              <a:rPr lang="en-GB" dirty="0" smtClean="0"/>
              <a:t>introduced </a:t>
            </a:r>
            <a:r>
              <a:rPr lang="en-GB" dirty="0"/>
              <a:t>a </a:t>
            </a:r>
            <a:r>
              <a:rPr lang="en-GB" dirty="0" smtClean="0"/>
              <a:t>school-to-school planning document in September </a:t>
            </a:r>
            <a:r>
              <a:rPr lang="en-GB" dirty="0"/>
              <a:t>2014</a:t>
            </a:r>
            <a:r>
              <a:rPr lang="en-GB" dirty="0" smtClean="0"/>
              <a:t> </a:t>
            </a:r>
            <a:r>
              <a:rPr lang="en-GB" dirty="0"/>
              <a:t>This required that before any visit there should be</a:t>
            </a:r>
          </a:p>
          <a:p>
            <a:pPr marL="342900" indent="-342900" eaLnBrk="1" fontAlgn="auto" hangingPunct="1">
              <a:spcBef>
                <a:spcPts val="0"/>
              </a:spcBef>
              <a:spcAft>
                <a:spcPts val="0"/>
              </a:spcAft>
              <a:buFont typeface="Arial" panose="020B0604020202020204" pitchFamily="34" charset="0"/>
              <a:buChar char="•"/>
              <a:defRPr/>
            </a:pPr>
            <a:r>
              <a:rPr lang="en-GB" dirty="0"/>
              <a:t>identification of the focus for the support</a:t>
            </a:r>
          </a:p>
          <a:p>
            <a:pPr marL="342900" indent="-342900" eaLnBrk="1" fontAlgn="auto" hangingPunct="1">
              <a:spcBef>
                <a:spcPts val="0"/>
              </a:spcBef>
              <a:spcAft>
                <a:spcPts val="0"/>
              </a:spcAft>
              <a:buFont typeface="Arial" panose="020B0604020202020204" pitchFamily="34" charset="0"/>
              <a:buChar char="•"/>
              <a:defRPr/>
            </a:pPr>
            <a:r>
              <a:rPr lang="en-GB" dirty="0"/>
              <a:t>description of the need or issue</a:t>
            </a:r>
          </a:p>
          <a:p>
            <a:pPr marL="342900" indent="-342900" eaLnBrk="1" fontAlgn="auto" hangingPunct="1">
              <a:spcBef>
                <a:spcPts val="0"/>
              </a:spcBef>
              <a:spcAft>
                <a:spcPts val="0"/>
              </a:spcAft>
              <a:buFont typeface="Arial" panose="020B0604020202020204" pitchFamily="34" charset="0"/>
              <a:buChar char="•"/>
              <a:defRPr/>
            </a:pPr>
            <a:r>
              <a:rPr lang="en-GB" dirty="0"/>
              <a:t>the strategic objective for the </a:t>
            </a:r>
            <a:r>
              <a:rPr lang="en-GB" dirty="0" smtClean="0"/>
              <a:t>work</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GB" dirty="0" smtClean="0"/>
              <a:t>The Estyn inspection of March </a:t>
            </a:r>
            <a:r>
              <a:rPr lang="en-GB" dirty="0"/>
              <a:t>2015 noted that there is a strong culture of reflection and collaboration in sharing best </a:t>
            </a:r>
            <a:r>
              <a:rPr lang="en-GB" dirty="0" smtClean="0"/>
              <a:t>practice at the school. </a:t>
            </a:r>
            <a:endParaRPr lang="en-GB" dirty="0"/>
          </a:p>
        </p:txBody>
      </p:sp>
      <p:pic>
        <p:nvPicPr>
          <p:cNvPr id="21509" name="Picture 5"/>
          <p:cNvPicPr>
            <a:picLocks noChangeAspect="1"/>
          </p:cNvPicPr>
          <p:nvPr/>
        </p:nvPicPr>
        <p:blipFill>
          <a:blip r:embed="rId2" cstate="print"/>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2"/>
          <p:cNvSpPr>
            <a:spLocks noGrp="1"/>
          </p:cNvSpPr>
          <p:nvPr>
            <p:ph sz="half" idx="2"/>
          </p:nvPr>
        </p:nvSpPr>
        <p:spPr>
          <a:xfrm>
            <a:off x="527050" y="2641600"/>
            <a:ext cx="5729288" cy="3724275"/>
          </a:xfrm>
        </p:spPr>
        <p:txBody>
          <a:bodyPr/>
          <a:lstStyle/>
          <a:p>
            <a:pPr eaLnBrk="1" hangingPunct="1">
              <a:spcBef>
                <a:spcPct val="0"/>
              </a:spcBef>
            </a:pPr>
            <a:r>
              <a:rPr lang="cy-GB" smtClean="0">
                <a:latin typeface="Arial" charset="0"/>
                <a:cs typeface="Arial" charset="0"/>
              </a:rPr>
              <a:t>Mae cyflwyno cynllunio gwaith rhwng ysgolion yn ffurfiol yn Ysgol Uwchradd Elfed wedi annog ysgolion i ystyried yn ofalus iawn beth maent am ei gyflawni trwy’r cymorth ac, o ganlyniad, bu ffocws gwell i weithgareddau. Trwy ei wneud yn ofyniad i ysgolion sy’n cysylltu â nhw am gymorth fod yn glir ynghylch eu hanghenion, mae Ysgol Uwchradd Elfed yn helpu cydweithwyr i ddatblygu ffocws a strwythur clir yn eu cyfleoedd dysgu proffesiynol. </a:t>
            </a:r>
            <a:endParaRPr lang="en-GB" smtClean="0">
              <a:latin typeface="Arial" charset="0"/>
              <a:cs typeface="Arial" charset="0"/>
            </a:endParaRPr>
          </a:p>
        </p:txBody>
      </p:sp>
      <p:sp>
        <p:nvSpPr>
          <p:cNvPr id="22530" name="Content Placeholder 3"/>
          <p:cNvSpPr>
            <a:spLocks noGrp="1"/>
          </p:cNvSpPr>
          <p:nvPr>
            <p:ph sz="half" idx="3"/>
          </p:nvPr>
        </p:nvSpPr>
        <p:spPr>
          <a:xfrm>
            <a:off x="6615113" y="2641600"/>
            <a:ext cx="5783262" cy="3386138"/>
          </a:xfrm>
        </p:spPr>
        <p:txBody>
          <a:bodyPr/>
          <a:lstStyle/>
          <a:p>
            <a:pPr eaLnBrk="1" hangingPunct="1">
              <a:spcBef>
                <a:spcPct val="0"/>
              </a:spcBef>
            </a:pPr>
            <a:r>
              <a:rPr lang="en-GB" smtClean="0">
                <a:latin typeface="Arial" charset="0"/>
                <a:cs typeface="Arial" charset="0"/>
              </a:rPr>
              <a:t>The introduction of the formalised planning of school-to-school work at Elfed High School has encouraged schools to consider very carefully what they want from the support and as a result activities have been better focused.  By requiring a school approaching them for support to be clear about their needs Elfed High School is helping colleagues to develop clear focus and structure in their professional learning opportunities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6000750" cy="533400"/>
          </a:xfrm>
        </p:spPr>
        <p:txBody>
          <a:bodyPr rtlCol="0"/>
          <a:lstStyle/>
          <a:p>
            <a:pPr marL="12700" algn="l" eaLnBrk="1" fontAlgn="auto" hangingPunct="1">
              <a:spcBef>
                <a:spcPts val="0"/>
              </a:spcBef>
              <a:spcAft>
                <a:spcPts val="0"/>
              </a:spcAft>
              <a:defRPr/>
            </a:pPr>
            <a:r>
              <a:rPr lang="en-GB" spc="-10" dirty="0"/>
              <a:t>10 </a:t>
            </a:r>
            <a:r>
              <a:rPr lang="en-GB" spc="-10" dirty="0" err="1"/>
              <a:t>cwestiwn</a:t>
            </a:r>
            <a:r>
              <a:rPr lang="en-GB" spc="-10" dirty="0"/>
              <a:t> </a:t>
            </a:r>
            <a:r>
              <a:rPr lang="en-GB" spc="-10" dirty="0" err="1"/>
              <a:t>i</a:t>
            </a:r>
            <a:r>
              <a:rPr lang="en-GB" spc="-10" dirty="0"/>
              <a:t> </a:t>
            </a:r>
            <a:r>
              <a:rPr lang="en-GB" spc="-10" dirty="0" err="1"/>
              <a:t>ddarparwyr</a:t>
            </a:r>
            <a:endParaRPr spc="-10" dirty="0"/>
          </a:p>
        </p:txBody>
      </p:sp>
      <p:sp>
        <p:nvSpPr>
          <p:cNvPr id="23554" name="object 3"/>
          <p:cNvSpPr>
            <a:spLocks noGrp="1"/>
          </p:cNvSpPr>
          <p:nvPr>
            <p:ph sz="half" idx="2"/>
          </p:nvPr>
        </p:nvSpPr>
        <p:spPr>
          <a:xfrm>
            <a:off x="609600" y="2641600"/>
            <a:ext cx="5727700" cy="4064000"/>
          </a:xfrm>
        </p:spPr>
        <p:txBody>
          <a:bodyPr/>
          <a:lstStyle/>
          <a:p>
            <a:pPr eaLnBrk="1" hangingPunct="1">
              <a:spcBef>
                <a:spcPct val="0"/>
              </a:spcBef>
            </a:pPr>
            <a:r>
              <a:rPr lang="en-GB" dirty="0" smtClean="0">
                <a:latin typeface="Arial" charset="0"/>
                <a:cs typeface="Arial" charset="0"/>
              </a:rPr>
              <a:t>Beth </a:t>
            </a:r>
            <a:r>
              <a:rPr lang="en-GB" dirty="0" err="1" smtClean="0">
                <a:latin typeface="Arial" charset="0"/>
                <a:cs typeface="Arial" charset="0"/>
              </a:rPr>
              <a:t>yw</a:t>
            </a:r>
            <a:r>
              <a:rPr lang="en-GB" dirty="0" smtClean="0">
                <a:latin typeface="Arial" charset="0"/>
                <a:cs typeface="Arial" charset="0"/>
              </a:rPr>
              <a:t> </a:t>
            </a:r>
            <a:r>
              <a:rPr lang="en-GB" dirty="0" err="1" smtClean="0">
                <a:latin typeface="Arial" charset="0"/>
                <a:cs typeface="Arial" charset="0"/>
              </a:rPr>
              <a:t>ffocws</a:t>
            </a:r>
            <a:r>
              <a:rPr lang="en-GB" dirty="0" smtClean="0">
                <a:latin typeface="Arial" charset="0"/>
                <a:cs typeface="Arial" charset="0"/>
              </a:rPr>
              <a:t> </a:t>
            </a:r>
            <a:r>
              <a:rPr lang="en-GB" dirty="0" err="1" smtClean="0">
                <a:latin typeface="Arial" charset="0"/>
                <a:cs typeface="Arial" charset="0"/>
              </a:rPr>
              <a:t>gwaith</a:t>
            </a:r>
            <a:r>
              <a:rPr lang="en-GB" dirty="0" smtClean="0">
                <a:latin typeface="Arial" charset="0"/>
                <a:cs typeface="Arial" charset="0"/>
              </a:rPr>
              <a:t> </a:t>
            </a:r>
            <a:r>
              <a:rPr lang="en-GB" dirty="0" err="1" smtClean="0">
                <a:latin typeface="Arial" charset="0"/>
                <a:cs typeface="Arial" charset="0"/>
              </a:rPr>
              <a:t>rhwng</a:t>
            </a:r>
            <a:r>
              <a:rPr lang="en-GB" dirty="0" smtClean="0">
                <a:latin typeface="Arial" charset="0"/>
                <a:cs typeface="Arial" charset="0"/>
              </a:rPr>
              <a:t> </a:t>
            </a:r>
            <a:r>
              <a:rPr lang="en-GB" dirty="0" err="1" smtClean="0">
                <a:latin typeface="Arial" charset="0"/>
                <a:cs typeface="Arial" charset="0"/>
              </a:rPr>
              <a:t>ysgolion</a:t>
            </a:r>
            <a:r>
              <a:rPr lang="en-GB" dirty="0" smtClean="0">
                <a:latin typeface="Arial" charset="0"/>
                <a:cs typeface="Arial" charset="0"/>
              </a:rPr>
              <a:t>?</a:t>
            </a:r>
          </a:p>
          <a:p>
            <a:pPr eaLnBrk="1" hangingPunct="1">
              <a:spcBef>
                <a:spcPct val="0"/>
              </a:spcBef>
            </a:pPr>
            <a:endParaRPr lang="en-GB" dirty="0" smtClean="0">
              <a:latin typeface="Arial" charset="0"/>
              <a:cs typeface="Arial" charset="0"/>
            </a:endParaRPr>
          </a:p>
          <a:p>
            <a:pPr eaLnBrk="1" hangingPunct="1">
              <a:spcBef>
                <a:spcPct val="0"/>
              </a:spcBef>
            </a:pPr>
            <a:r>
              <a:rPr lang="en-GB" dirty="0" smtClean="0">
                <a:latin typeface="Arial" charset="0"/>
                <a:cs typeface="Arial" charset="0"/>
              </a:rPr>
              <a:t>Pam y </a:t>
            </a:r>
            <a:r>
              <a:rPr lang="en-GB" dirty="0" err="1" smtClean="0">
                <a:latin typeface="Arial" charset="0"/>
                <a:cs typeface="Arial" charset="0"/>
              </a:rPr>
              <a:t>mae</a:t>
            </a:r>
            <a:r>
              <a:rPr lang="en-GB" dirty="0" smtClean="0">
                <a:latin typeface="Arial" charset="0"/>
                <a:cs typeface="Arial" charset="0"/>
              </a:rPr>
              <a:t> </a:t>
            </a:r>
            <a:r>
              <a:rPr lang="en-GB" dirty="0" err="1" smtClean="0">
                <a:latin typeface="Arial" charset="0"/>
                <a:cs typeface="Arial" charset="0"/>
              </a:rPr>
              <a:t>angen</a:t>
            </a:r>
            <a:r>
              <a:rPr lang="en-GB" dirty="0" smtClean="0">
                <a:latin typeface="Arial" charset="0"/>
                <a:cs typeface="Arial" charset="0"/>
              </a:rPr>
              <a:t> y </a:t>
            </a:r>
            <a:r>
              <a:rPr lang="en-GB" dirty="0" err="1" smtClean="0">
                <a:latin typeface="Arial" charset="0"/>
                <a:cs typeface="Arial" charset="0"/>
              </a:rPr>
              <a:t>cymorth</a:t>
            </a:r>
            <a:r>
              <a:rPr lang="en-GB" dirty="0" smtClean="0">
                <a:latin typeface="Arial" charset="0"/>
                <a:cs typeface="Arial" charset="0"/>
              </a:rPr>
              <a:t>?</a:t>
            </a:r>
          </a:p>
          <a:p>
            <a:pPr eaLnBrk="1" hangingPunct="1">
              <a:spcBef>
                <a:spcPct val="0"/>
              </a:spcBef>
            </a:pPr>
            <a:endParaRPr lang="en-GB" dirty="0" smtClean="0">
              <a:latin typeface="Arial" charset="0"/>
              <a:cs typeface="Arial" charset="0"/>
            </a:endParaRPr>
          </a:p>
          <a:p>
            <a:pPr eaLnBrk="1" hangingPunct="1">
              <a:spcBef>
                <a:spcPct val="0"/>
              </a:spcBef>
            </a:pPr>
            <a:r>
              <a:rPr lang="en-GB" dirty="0" err="1" smtClean="0">
                <a:latin typeface="Arial" charset="0"/>
                <a:cs typeface="Arial" charset="0"/>
              </a:rPr>
              <a:t>Sut</a:t>
            </a:r>
            <a:r>
              <a:rPr lang="en-GB" dirty="0" smtClean="0">
                <a:latin typeface="Arial" charset="0"/>
                <a:cs typeface="Arial" charset="0"/>
              </a:rPr>
              <a:t> </a:t>
            </a:r>
            <a:r>
              <a:rPr lang="en-GB" dirty="0" err="1" smtClean="0">
                <a:latin typeface="Arial" charset="0"/>
                <a:cs typeface="Arial" charset="0"/>
              </a:rPr>
              <a:t>bydd</a:t>
            </a:r>
            <a:r>
              <a:rPr lang="en-GB" dirty="0" smtClean="0">
                <a:latin typeface="Arial" charset="0"/>
                <a:cs typeface="Arial" charset="0"/>
              </a:rPr>
              <a:t> y </a:t>
            </a:r>
            <a:r>
              <a:rPr lang="en-GB" dirty="0" err="1" smtClean="0">
                <a:latin typeface="Arial" charset="0"/>
                <a:cs typeface="Arial" charset="0"/>
              </a:rPr>
              <a:t>gwaith</a:t>
            </a:r>
            <a:r>
              <a:rPr lang="en-GB" dirty="0" smtClean="0">
                <a:latin typeface="Arial" charset="0"/>
                <a:cs typeface="Arial" charset="0"/>
              </a:rPr>
              <a:t> </a:t>
            </a:r>
            <a:r>
              <a:rPr lang="en-GB" dirty="0" err="1" smtClean="0">
                <a:latin typeface="Arial" charset="0"/>
                <a:cs typeface="Arial" charset="0"/>
              </a:rPr>
              <a:t>hwn</a:t>
            </a:r>
            <a:r>
              <a:rPr lang="en-GB" dirty="0" smtClean="0">
                <a:latin typeface="Arial" charset="0"/>
                <a:cs typeface="Arial" charset="0"/>
              </a:rPr>
              <a:t> </a:t>
            </a:r>
            <a:r>
              <a:rPr lang="en-GB" dirty="0" err="1" smtClean="0">
                <a:latin typeface="Arial" charset="0"/>
                <a:cs typeface="Arial" charset="0"/>
              </a:rPr>
              <a:t>yn</a:t>
            </a:r>
            <a:r>
              <a:rPr lang="en-GB" dirty="0" smtClean="0">
                <a:latin typeface="Arial" charset="0"/>
                <a:cs typeface="Arial" charset="0"/>
              </a:rPr>
              <a:t> </a:t>
            </a:r>
            <a:r>
              <a:rPr lang="en-GB" dirty="0" err="1" smtClean="0">
                <a:latin typeface="Arial" charset="0"/>
                <a:cs typeface="Arial" charset="0"/>
              </a:rPr>
              <a:t>ategu</a:t>
            </a:r>
            <a:r>
              <a:rPr lang="en-GB" dirty="0" smtClean="0">
                <a:latin typeface="Arial" charset="0"/>
                <a:cs typeface="Arial" charset="0"/>
              </a:rPr>
              <a:t> </a:t>
            </a:r>
            <a:r>
              <a:rPr lang="en-GB" dirty="0" err="1" smtClean="0">
                <a:latin typeface="Arial" charset="0"/>
                <a:cs typeface="Arial" charset="0"/>
              </a:rPr>
              <a:t>blaenoriaethau’r</a:t>
            </a:r>
            <a:r>
              <a:rPr lang="en-GB" dirty="0" smtClean="0">
                <a:latin typeface="Arial" charset="0"/>
                <a:cs typeface="Arial" charset="0"/>
              </a:rPr>
              <a:t> </a:t>
            </a:r>
            <a:r>
              <a:rPr lang="en-GB" dirty="0" err="1" smtClean="0">
                <a:latin typeface="Arial" charset="0"/>
                <a:cs typeface="Arial" charset="0"/>
              </a:rPr>
              <a:t>ysgol</a:t>
            </a:r>
            <a:r>
              <a:rPr lang="en-GB" dirty="0" smtClean="0">
                <a:latin typeface="Arial" charset="0"/>
                <a:cs typeface="Arial" charset="0"/>
              </a:rPr>
              <a:t>, </a:t>
            </a:r>
            <a:r>
              <a:rPr lang="en-GB" dirty="0" err="1" smtClean="0">
                <a:latin typeface="Arial" charset="0"/>
                <a:cs typeface="Arial" charset="0"/>
              </a:rPr>
              <a:t>blaenoriaethau</a:t>
            </a:r>
            <a:r>
              <a:rPr lang="en-GB" dirty="0" smtClean="0">
                <a:latin typeface="Arial" charset="0"/>
                <a:cs typeface="Arial" charset="0"/>
              </a:rPr>
              <a:t> </a:t>
            </a:r>
            <a:r>
              <a:rPr lang="en-GB" dirty="0" err="1" smtClean="0">
                <a:latin typeface="Arial" charset="0"/>
                <a:cs typeface="Arial" charset="0"/>
              </a:rPr>
              <a:t>lleol</a:t>
            </a:r>
            <a:r>
              <a:rPr lang="en-GB" dirty="0" smtClean="0">
                <a:latin typeface="Arial" charset="0"/>
                <a:cs typeface="Arial" charset="0"/>
              </a:rPr>
              <a:t> a </a:t>
            </a:r>
            <a:r>
              <a:rPr lang="en-GB" dirty="0" err="1" smtClean="0">
                <a:latin typeface="Arial" charset="0"/>
                <a:cs typeface="Arial" charset="0"/>
              </a:rPr>
              <a:t>blaenoriaethau</a:t>
            </a:r>
            <a:r>
              <a:rPr lang="en-GB" dirty="0" smtClean="0">
                <a:latin typeface="Arial" charset="0"/>
                <a:cs typeface="Arial" charset="0"/>
              </a:rPr>
              <a:t> </a:t>
            </a:r>
            <a:r>
              <a:rPr lang="en-GB" dirty="0" err="1" smtClean="0">
                <a:latin typeface="Arial" charset="0"/>
                <a:cs typeface="Arial" charset="0"/>
              </a:rPr>
              <a:t>cenedlaethol</a:t>
            </a:r>
            <a:r>
              <a:rPr lang="en-GB" dirty="0" smtClean="0">
                <a:latin typeface="Arial" charset="0"/>
                <a:cs typeface="Arial" charset="0"/>
              </a:rPr>
              <a:t>?</a:t>
            </a:r>
          </a:p>
          <a:p>
            <a:pPr eaLnBrk="1" hangingPunct="1">
              <a:spcBef>
                <a:spcPct val="0"/>
              </a:spcBef>
            </a:pPr>
            <a:endParaRPr lang="en-GB" dirty="0" smtClean="0">
              <a:latin typeface="Arial" charset="0"/>
              <a:cs typeface="Arial" charset="0"/>
            </a:endParaRPr>
          </a:p>
          <a:p>
            <a:pPr eaLnBrk="1" hangingPunct="1">
              <a:spcBef>
                <a:spcPct val="0"/>
              </a:spcBef>
            </a:pPr>
            <a:r>
              <a:rPr lang="en-GB" dirty="0" smtClean="0">
                <a:latin typeface="Arial" charset="0"/>
                <a:cs typeface="Arial" charset="0"/>
              </a:rPr>
              <a:t>Beth </a:t>
            </a:r>
            <a:r>
              <a:rPr lang="en-GB" dirty="0" err="1" smtClean="0">
                <a:latin typeface="Arial" charset="0"/>
                <a:cs typeface="Arial" charset="0"/>
              </a:rPr>
              <a:t>yw’r</a:t>
            </a:r>
            <a:r>
              <a:rPr lang="en-GB" dirty="0" smtClean="0">
                <a:latin typeface="Arial" charset="0"/>
                <a:cs typeface="Arial" charset="0"/>
              </a:rPr>
              <a:t> </a:t>
            </a:r>
            <a:r>
              <a:rPr lang="en-GB" dirty="0" err="1" smtClean="0">
                <a:latin typeface="Arial" charset="0"/>
                <a:cs typeface="Arial" charset="0"/>
              </a:rPr>
              <a:t>deilliannau</a:t>
            </a:r>
            <a:r>
              <a:rPr lang="en-GB" dirty="0" smtClean="0">
                <a:latin typeface="Arial" charset="0"/>
                <a:cs typeface="Arial" charset="0"/>
              </a:rPr>
              <a:t> </a:t>
            </a:r>
            <a:r>
              <a:rPr lang="en-GB" dirty="0" err="1" smtClean="0">
                <a:latin typeface="Arial" charset="0"/>
                <a:cs typeface="Arial" charset="0"/>
              </a:rPr>
              <a:t>gofynnol</a:t>
            </a:r>
            <a:r>
              <a:rPr lang="en-GB" dirty="0" smtClean="0">
                <a:latin typeface="Arial" charset="0"/>
                <a:cs typeface="Arial" charset="0"/>
              </a:rPr>
              <a:t>?</a:t>
            </a:r>
          </a:p>
          <a:p>
            <a:pPr eaLnBrk="1" hangingPunct="1">
              <a:spcBef>
                <a:spcPct val="0"/>
              </a:spcBef>
            </a:pPr>
            <a:endParaRPr lang="en-GB" dirty="0" smtClean="0">
              <a:latin typeface="Arial" charset="0"/>
              <a:cs typeface="Arial" charset="0"/>
            </a:endParaRPr>
          </a:p>
          <a:p>
            <a:pPr eaLnBrk="1" hangingPunct="1">
              <a:spcBef>
                <a:spcPct val="0"/>
              </a:spcBef>
            </a:pPr>
            <a:r>
              <a:rPr lang="en-GB" dirty="0" smtClean="0">
                <a:latin typeface="Arial" charset="0"/>
                <a:cs typeface="Arial" charset="0"/>
              </a:rPr>
              <a:t>Pa </a:t>
            </a:r>
            <a:r>
              <a:rPr lang="en-GB" dirty="0" err="1" smtClean="0">
                <a:latin typeface="Arial" charset="0"/>
                <a:cs typeface="Arial" charset="0"/>
              </a:rPr>
              <a:t>adnoddau</a:t>
            </a:r>
            <a:r>
              <a:rPr lang="en-GB" dirty="0" smtClean="0">
                <a:latin typeface="Arial" charset="0"/>
                <a:cs typeface="Arial" charset="0"/>
              </a:rPr>
              <a:t> </a:t>
            </a:r>
            <a:r>
              <a:rPr lang="en-GB" dirty="0" err="1" smtClean="0">
                <a:latin typeface="Arial" charset="0"/>
                <a:cs typeface="Arial" charset="0"/>
              </a:rPr>
              <a:t>sydd</a:t>
            </a:r>
            <a:r>
              <a:rPr lang="en-GB" dirty="0" smtClean="0">
                <a:latin typeface="Arial" charset="0"/>
                <a:cs typeface="Arial" charset="0"/>
              </a:rPr>
              <a:t> </a:t>
            </a:r>
            <a:r>
              <a:rPr lang="en-GB" dirty="0" err="1" smtClean="0">
                <a:latin typeface="Arial" charset="0"/>
                <a:cs typeface="Arial" charset="0"/>
              </a:rPr>
              <a:t>eu</a:t>
            </a:r>
            <a:r>
              <a:rPr lang="en-GB" dirty="0" smtClean="0">
                <a:latin typeface="Arial" charset="0"/>
                <a:cs typeface="Arial" charset="0"/>
              </a:rPr>
              <a:t> </a:t>
            </a:r>
            <a:r>
              <a:rPr lang="en-GB" dirty="0" err="1" smtClean="0">
                <a:latin typeface="Arial" charset="0"/>
                <a:cs typeface="Arial" charset="0"/>
              </a:rPr>
              <a:t>hangen</a:t>
            </a:r>
            <a:r>
              <a:rPr lang="en-GB" dirty="0" smtClean="0">
                <a:latin typeface="Arial" charset="0"/>
                <a:cs typeface="Arial" charset="0"/>
              </a:rPr>
              <a:t> </a:t>
            </a:r>
            <a:r>
              <a:rPr lang="en-GB" dirty="0" err="1" smtClean="0">
                <a:latin typeface="Arial" charset="0"/>
                <a:cs typeface="Arial" charset="0"/>
              </a:rPr>
              <a:t>ar</a:t>
            </a:r>
            <a:r>
              <a:rPr lang="en-GB" dirty="0" smtClean="0">
                <a:latin typeface="Arial" charset="0"/>
                <a:cs typeface="Arial" charset="0"/>
              </a:rPr>
              <a:t> </a:t>
            </a:r>
            <a:r>
              <a:rPr lang="en-GB" dirty="0" err="1" smtClean="0">
                <a:latin typeface="Arial" charset="0"/>
                <a:cs typeface="Arial" charset="0"/>
              </a:rPr>
              <a:t>gyfer</a:t>
            </a:r>
            <a:r>
              <a:rPr lang="en-GB" dirty="0" smtClean="0">
                <a:latin typeface="Arial" charset="0"/>
                <a:cs typeface="Arial" charset="0"/>
              </a:rPr>
              <a:t> y </a:t>
            </a:r>
            <a:r>
              <a:rPr lang="en-GB" dirty="0" err="1" smtClean="0">
                <a:latin typeface="Arial" charset="0"/>
                <a:cs typeface="Arial" charset="0"/>
              </a:rPr>
              <a:t>gwaith</a:t>
            </a:r>
            <a:r>
              <a:rPr lang="en-GB" dirty="0" smtClean="0">
                <a:latin typeface="Arial" charset="0"/>
                <a:cs typeface="Arial" charset="0"/>
              </a:rPr>
              <a:t> </a:t>
            </a:r>
            <a:r>
              <a:rPr lang="en-GB" dirty="0" err="1" smtClean="0">
                <a:latin typeface="Arial" charset="0"/>
                <a:cs typeface="Arial" charset="0"/>
              </a:rPr>
              <a:t>hwn</a:t>
            </a:r>
            <a:r>
              <a:rPr lang="en-GB" dirty="0" smtClean="0">
                <a:latin typeface="Arial" charset="0"/>
                <a:cs typeface="Arial" charset="0"/>
              </a:rPr>
              <a:t> (</a:t>
            </a:r>
            <a:r>
              <a:rPr lang="en-GB" dirty="0" err="1" smtClean="0">
                <a:latin typeface="Arial" charset="0"/>
                <a:cs typeface="Arial" charset="0"/>
              </a:rPr>
              <a:t>amser</a:t>
            </a:r>
            <a:r>
              <a:rPr lang="en-GB" dirty="0" smtClean="0">
                <a:latin typeface="Arial" charset="0"/>
                <a:cs typeface="Arial" charset="0"/>
              </a:rPr>
              <a:t>, staff ac </a:t>
            </a:r>
            <a:r>
              <a:rPr lang="en-GB" dirty="0" err="1" smtClean="0">
                <a:latin typeface="Arial" charset="0"/>
                <a:cs typeface="Arial" charset="0"/>
              </a:rPr>
              <a:t>ati</a:t>
            </a:r>
            <a:r>
              <a:rPr lang="en-GB" dirty="0" smtClean="0">
                <a:latin typeface="Arial" charset="0"/>
                <a:cs typeface="Arial" charset="0"/>
              </a:rPr>
              <a:t>)?</a:t>
            </a:r>
            <a:endParaRPr lang="en-US" dirty="0" smtClean="0">
              <a:latin typeface="Arial" charset="0"/>
              <a:cs typeface="Arial" charset="0"/>
            </a:endParaRPr>
          </a:p>
        </p:txBody>
      </p:sp>
      <p:sp>
        <p:nvSpPr>
          <p:cNvPr id="4" name="object 4"/>
          <p:cNvSpPr txBox="1"/>
          <p:nvPr/>
        </p:nvSpPr>
        <p:spPr>
          <a:xfrm>
            <a:off x="6615113" y="1716088"/>
            <a:ext cx="6197600"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10 questions for providers</a:t>
            </a:r>
            <a:endParaRPr sz="3500" dirty="0">
              <a:latin typeface="Arial"/>
              <a:cs typeface="Arial"/>
            </a:endParaRPr>
          </a:p>
        </p:txBody>
      </p:sp>
      <p:sp>
        <p:nvSpPr>
          <p:cNvPr id="23556" name="object 5"/>
          <p:cNvSpPr>
            <a:spLocks noGrp="1"/>
          </p:cNvSpPr>
          <p:nvPr>
            <p:ph sz="half" idx="3"/>
          </p:nvPr>
        </p:nvSpPr>
        <p:spPr>
          <a:xfrm>
            <a:off x="6615113" y="2641600"/>
            <a:ext cx="5783262" cy="4402138"/>
          </a:xfrm>
        </p:spPr>
        <p:txBody>
          <a:bodyPr/>
          <a:lstStyle/>
          <a:p>
            <a:pPr indent="12700" eaLnBrk="1" hangingPunct="1">
              <a:spcBef>
                <a:spcPct val="0"/>
              </a:spcBef>
            </a:pPr>
            <a:r>
              <a:rPr lang="en-GB" smtClean="0">
                <a:latin typeface="Arial" charset="0"/>
                <a:cs typeface="Arial" charset="0"/>
              </a:rPr>
              <a:t>What is the focus of the proposed school-to-school support?</a:t>
            </a:r>
          </a:p>
          <a:p>
            <a:pPr indent="12700" eaLnBrk="1" hangingPunct="1">
              <a:spcBef>
                <a:spcPct val="0"/>
              </a:spcBef>
            </a:pPr>
            <a:endParaRPr lang="en-GB" smtClean="0">
              <a:latin typeface="Arial" charset="0"/>
              <a:cs typeface="Arial" charset="0"/>
            </a:endParaRPr>
          </a:p>
          <a:p>
            <a:pPr indent="12700" eaLnBrk="1" hangingPunct="1">
              <a:spcBef>
                <a:spcPct val="0"/>
              </a:spcBef>
            </a:pPr>
            <a:r>
              <a:rPr lang="en-GB" smtClean="0">
                <a:latin typeface="Arial" charset="0"/>
                <a:cs typeface="Arial" charset="0"/>
              </a:rPr>
              <a:t>Why is the support needed?</a:t>
            </a:r>
          </a:p>
          <a:p>
            <a:pPr indent="12700" eaLnBrk="1" hangingPunct="1">
              <a:spcBef>
                <a:spcPct val="0"/>
              </a:spcBef>
            </a:pPr>
            <a:endParaRPr lang="en-GB" smtClean="0">
              <a:latin typeface="Arial" charset="0"/>
              <a:cs typeface="Arial" charset="0"/>
            </a:endParaRPr>
          </a:p>
          <a:p>
            <a:pPr indent="12700" eaLnBrk="1" hangingPunct="1">
              <a:spcBef>
                <a:spcPct val="0"/>
              </a:spcBef>
            </a:pPr>
            <a:r>
              <a:rPr lang="en-GB" smtClean="0">
                <a:latin typeface="Arial" charset="0"/>
                <a:cs typeface="Arial" charset="0"/>
              </a:rPr>
              <a:t>How will this work support school, local and national priorities?</a:t>
            </a:r>
          </a:p>
          <a:p>
            <a:pPr indent="12700" eaLnBrk="1" hangingPunct="1">
              <a:spcBef>
                <a:spcPct val="0"/>
              </a:spcBef>
            </a:pPr>
            <a:endParaRPr lang="en-GB" smtClean="0">
              <a:latin typeface="Arial" charset="0"/>
              <a:cs typeface="Arial" charset="0"/>
            </a:endParaRPr>
          </a:p>
          <a:p>
            <a:pPr indent="12700" eaLnBrk="1" hangingPunct="1">
              <a:spcBef>
                <a:spcPct val="0"/>
              </a:spcBef>
            </a:pPr>
            <a:r>
              <a:rPr lang="en-GB" smtClean="0">
                <a:latin typeface="Arial" charset="0"/>
                <a:cs typeface="Arial" charset="0"/>
              </a:rPr>
              <a:t>What are the required outcomes?</a:t>
            </a:r>
          </a:p>
          <a:p>
            <a:pPr indent="12700" eaLnBrk="1" hangingPunct="1">
              <a:spcBef>
                <a:spcPct val="0"/>
              </a:spcBef>
            </a:pPr>
            <a:endParaRPr lang="en-GB" smtClean="0">
              <a:latin typeface="Arial" charset="0"/>
              <a:cs typeface="Arial" charset="0"/>
            </a:endParaRPr>
          </a:p>
          <a:p>
            <a:pPr indent="12700" eaLnBrk="1" hangingPunct="1">
              <a:spcBef>
                <a:spcPct val="0"/>
              </a:spcBef>
            </a:pPr>
            <a:r>
              <a:rPr lang="en-GB" smtClean="0">
                <a:latin typeface="Arial" charset="0"/>
                <a:cs typeface="Arial" charset="0"/>
              </a:rPr>
              <a:t>What are the resources required for this work (time, staff etc.)?</a:t>
            </a:r>
          </a:p>
          <a:p>
            <a:pPr indent="12700" eaLnBrk="1" hangingPunct="1">
              <a:spcBef>
                <a:spcPct val="0"/>
              </a:spcBef>
            </a:pPr>
            <a:endParaRPr lang="en-GB" smtClean="0">
              <a:latin typeface="Arial" charset="0"/>
              <a:cs typeface="Arial" charset="0"/>
            </a:endParaRPr>
          </a:p>
        </p:txBody>
      </p:sp>
      <p:pic>
        <p:nvPicPr>
          <p:cNvPr id="23557" name="Picture 5"/>
          <p:cNvPicPr>
            <a:picLocks noChangeAspect="1"/>
          </p:cNvPicPr>
          <p:nvPr/>
        </p:nvPicPr>
        <p:blipFill>
          <a:blip r:embed="rId2" cstate="print"/>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99163" cy="533400"/>
          </a:xfrm>
        </p:spPr>
        <p:txBody>
          <a:bodyPr rtlCol="0"/>
          <a:lstStyle/>
          <a:p>
            <a:pPr marL="12700" algn="l" eaLnBrk="1" fontAlgn="auto" hangingPunct="1">
              <a:spcBef>
                <a:spcPts val="0"/>
              </a:spcBef>
              <a:spcAft>
                <a:spcPts val="0"/>
              </a:spcAft>
              <a:defRPr/>
            </a:pPr>
            <a:r>
              <a:rPr lang="en-GB" spc="-10" dirty="0"/>
              <a:t>10 </a:t>
            </a:r>
            <a:r>
              <a:rPr lang="en-GB" spc="-10" dirty="0" err="1"/>
              <a:t>cwestiwn</a:t>
            </a:r>
            <a:r>
              <a:rPr lang="en-GB" spc="-10" dirty="0"/>
              <a:t> </a:t>
            </a:r>
            <a:r>
              <a:rPr lang="en-GB" spc="-10" dirty="0" err="1"/>
              <a:t>i</a:t>
            </a:r>
            <a:r>
              <a:rPr lang="en-GB" spc="-10" dirty="0"/>
              <a:t> </a:t>
            </a:r>
            <a:r>
              <a:rPr lang="en-GB" spc="-10" dirty="0" err="1"/>
              <a:t>ddarparwyr</a:t>
            </a:r>
            <a:endParaRPr spc="-10" dirty="0"/>
          </a:p>
        </p:txBody>
      </p:sp>
      <p:sp>
        <p:nvSpPr>
          <p:cNvPr id="24578" name="object 3"/>
          <p:cNvSpPr>
            <a:spLocks noGrp="1"/>
          </p:cNvSpPr>
          <p:nvPr>
            <p:ph sz="half" idx="2"/>
          </p:nvPr>
        </p:nvSpPr>
        <p:spPr>
          <a:xfrm>
            <a:off x="595313" y="2641600"/>
            <a:ext cx="5729287" cy="4064000"/>
          </a:xfrm>
        </p:spPr>
        <p:txBody>
          <a:bodyPr/>
          <a:lstStyle/>
          <a:p>
            <a:pPr eaLnBrk="1" hangingPunct="1">
              <a:spcBef>
                <a:spcPct val="0"/>
              </a:spcBef>
            </a:pPr>
            <a:r>
              <a:rPr lang="en-GB" dirty="0" err="1" smtClean="0">
                <a:latin typeface="Arial" charset="0"/>
                <a:cs typeface="Arial" charset="0"/>
              </a:rPr>
              <a:t>Sut</a:t>
            </a:r>
            <a:r>
              <a:rPr lang="en-GB" dirty="0" smtClean="0">
                <a:latin typeface="Arial" charset="0"/>
                <a:cs typeface="Arial" charset="0"/>
              </a:rPr>
              <a:t> </a:t>
            </a:r>
            <a:r>
              <a:rPr lang="en-GB" dirty="0" err="1" smtClean="0">
                <a:latin typeface="Arial" charset="0"/>
                <a:cs typeface="Arial" charset="0"/>
              </a:rPr>
              <a:t>byddwch</a:t>
            </a:r>
            <a:r>
              <a:rPr lang="en-GB" dirty="0" smtClean="0">
                <a:latin typeface="Arial" charset="0"/>
                <a:cs typeface="Arial" charset="0"/>
              </a:rPr>
              <a:t> </a:t>
            </a:r>
            <a:r>
              <a:rPr lang="en-GB" dirty="0" err="1" smtClean="0">
                <a:latin typeface="Arial" charset="0"/>
                <a:cs typeface="Arial" charset="0"/>
              </a:rPr>
              <a:t>yn</a:t>
            </a:r>
            <a:r>
              <a:rPr lang="en-GB" dirty="0" smtClean="0">
                <a:latin typeface="Arial" charset="0"/>
                <a:cs typeface="Arial" charset="0"/>
              </a:rPr>
              <a:t> </a:t>
            </a:r>
            <a:r>
              <a:rPr lang="en-GB" dirty="0" err="1" smtClean="0">
                <a:latin typeface="Arial" charset="0"/>
                <a:cs typeface="Arial" charset="0"/>
              </a:rPr>
              <a:t>arfarnu’r</a:t>
            </a:r>
            <a:r>
              <a:rPr lang="en-GB" dirty="0" smtClean="0">
                <a:latin typeface="Arial" charset="0"/>
                <a:cs typeface="Arial" charset="0"/>
              </a:rPr>
              <a:t> </a:t>
            </a:r>
            <a:r>
              <a:rPr lang="en-GB" dirty="0" err="1" smtClean="0">
                <a:latin typeface="Arial" charset="0"/>
                <a:cs typeface="Arial" charset="0"/>
              </a:rPr>
              <a:t>effaith</a:t>
            </a:r>
            <a:r>
              <a:rPr lang="en-GB" dirty="0" smtClean="0">
                <a:latin typeface="Arial" charset="0"/>
                <a:cs typeface="Arial" charset="0"/>
              </a:rPr>
              <a:t>?</a:t>
            </a:r>
          </a:p>
          <a:p>
            <a:pPr eaLnBrk="1" hangingPunct="1">
              <a:spcBef>
                <a:spcPct val="0"/>
              </a:spcBef>
            </a:pPr>
            <a:endParaRPr lang="en-GB" dirty="0" smtClean="0">
              <a:latin typeface="Arial" charset="0"/>
              <a:cs typeface="Arial" charset="0"/>
            </a:endParaRPr>
          </a:p>
          <a:p>
            <a:pPr eaLnBrk="1" hangingPunct="1">
              <a:spcBef>
                <a:spcPct val="0"/>
              </a:spcBef>
            </a:pPr>
            <a:r>
              <a:rPr lang="en-GB" dirty="0" err="1" smtClean="0">
                <a:latin typeface="Arial" charset="0"/>
                <a:cs typeface="Arial" charset="0"/>
              </a:rPr>
              <a:t>Sut</a:t>
            </a:r>
            <a:r>
              <a:rPr lang="en-GB" dirty="0" smtClean="0">
                <a:latin typeface="Arial" charset="0"/>
                <a:cs typeface="Arial" charset="0"/>
              </a:rPr>
              <a:t> </a:t>
            </a:r>
            <a:r>
              <a:rPr lang="en-GB" dirty="0" err="1" smtClean="0">
                <a:latin typeface="Arial" charset="0"/>
                <a:cs typeface="Arial" charset="0"/>
              </a:rPr>
              <a:t>byddwch</a:t>
            </a:r>
            <a:r>
              <a:rPr lang="en-GB" dirty="0" smtClean="0">
                <a:latin typeface="Arial" charset="0"/>
                <a:cs typeface="Arial" charset="0"/>
              </a:rPr>
              <a:t> </a:t>
            </a:r>
            <a:r>
              <a:rPr lang="en-GB" dirty="0" err="1" smtClean="0">
                <a:latin typeface="Arial" charset="0"/>
                <a:cs typeface="Arial" charset="0"/>
              </a:rPr>
              <a:t>yn</a:t>
            </a:r>
            <a:r>
              <a:rPr lang="en-GB" dirty="0" smtClean="0">
                <a:latin typeface="Arial" charset="0"/>
                <a:cs typeface="Arial" charset="0"/>
              </a:rPr>
              <a:t> </a:t>
            </a:r>
            <a:r>
              <a:rPr lang="en-GB" dirty="0" err="1" smtClean="0">
                <a:latin typeface="Arial" charset="0"/>
                <a:cs typeface="Arial" charset="0"/>
              </a:rPr>
              <a:t>nodi</a:t>
            </a:r>
            <a:r>
              <a:rPr lang="en-GB" dirty="0" smtClean="0">
                <a:latin typeface="Arial" charset="0"/>
                <a:cs typeface="Arial" charset="0"/>
              </a:rPr>
              <a:t> â </a:t>
            </a:r>
            <a:r>
              <a:rPr lang="en-GB" dirty="0" err="1" smtClean="0">
                <a:latin typeface="Arial" charset="0"/>
                <a:cs typeface="Arial" charset="0"/>
              </a:rPr>
              <a:t>phwy</a:t>
            </a:r>
            <a:r>
              <a:rPr lang="en-GB" dirty="0" smtClean="0">
                <a:latin typeface="Arial" charset="0"/>
                <a:cs typeface="Arial" charset="0"/>
              </a:rPr>
              <a:t> </a:t>
            </a:r>
            <a:r>
              <a:rPr lang="en-GB" dirty="0" err="1" smtClean="0">
                <a:latin typeface="Arial" charset="0"/>
                <a:cs typeface="Arial" charset="0"/>
              </a:rPr>
              <a:t>i</a:t>
            </a:r>
            <a:r>
              <a:rPr lang="en-GB" dirty="0" smtClean="0">
                <a:latin typeface="Arial" charset="0"/>
                <a:cs typeface="Arial" charset="0"/>
              </a:rPr>
              <a:t> </a:t>
            </a:r>
            <a:r>
              <a:rPr lang="en-GB" dirty="0" err="1" smtClean="0">
                <a:latin typeface="Arial" charset="0"/>
                <a:cs typeface="Arial" charset="0"/>
              </a:rPr>
              <a:t>weithio</a:t>
            </a:r>
            <a:r>
              <a:rPr lang="en-GB" dirty="0" smtClean="0">
                <a:latin typeface="Arial" charset="0"/>
                <a:cs typeface="Arial" charset="0"/>
              </a:rPr>
              <a:t>?</a:t>
            </a:r>
          </a:p>
          <a:p>
            <a:pPr eaLnBrk="1" hangingPunct="1">
              <a:spcBef>
                <a:spcPct val="0"/>
              </a:spcBef>
            </a:pPr>
            <a:endParaRPr lang="en-GB" dirty="0" smtClean="0">
              <a:latin typeface="Arial" charset="0"/>
              <a:cs typeface="Arial" charset="0"/>
            </a:endParaRPr>
          </a:p>
          <a:p>
            <a:pPr eaLnBrk="1" hangingPunct="1">
              <a:spcBef>
                <a:spcPct val="0"/>
              </a:spcBef>
            </a:pPr>
            <a:r>
              <a:rPr lang="en-GB" dirty="0" smtClean="0">
                <a:latin typeface="Arial" charset="0"/>
                <a:cs typeface="Arial" charset="0"/>
              </a:rPr>
              <a:t>A </a:t>
            </a:r>
            <a:r>
              <a:rPr lang="en-GB" dirty="0" err="1" smtClean="0">
                <a:latin typeface="Arial" charset="0"/>
                <a:cs typeface="Arial" charset="0"/>
              </a:rPr>
              <a:t>oes</a:t>
            </a:r>
            <a:r>
              <a:rPr lang="en-GB" dirty="0" smtClean="0">
                <a:latin typeface="Arial" charset="0"/>
                <a:cs typeface="Arial" charset="0"/>
              </a:rPr>
              <a:t> </a:t>
            </a:r>
            <a:r>
              <a:rPr lang="en-GB" dirty="0" err="1" smtClean="0">
                <a:latin typeface="Arial" charset="0"/>
                <a:cs typeface="Arial" charset="0"/>
              </a:rPr>
              <a:t>gennych</a:t>
            </a:r>
            <a:r>
              <a:rPr lang="en-GB" dirty="0" smtClean="0">
                <a:latin typeface="Arial" charset="0"/>
                <a:cs typeface="Arial" charset="0"/>
              </a:rPr>
              <a:t> </a:t>
            </a:r>
            <a:r>
              <a:rPr lang="en-GB" dirty="0" err="1" smtClean="0">
                <a:latin typeface="Arial" charset="0"/>
                <a:cs typeface="Arial" charset="0"/>
              </a:rPr>
              <a:t>arfer</a:t>
            </a:r>
            <a:r>
              <a:rPr lang="en-GB" dirty="0" smtClean="0">
                <a:latin typeface="Arial" charset="0"/>
                <a:cs typeface="Arial" charset="0"/>
              </a:rPr>
              <a:t> y </a:t>
            </a:r>
            <a:r>
              <a:rPr lang="en-GB" dirty="0" err="1" smtClean="0">
                <a:latin typeface="Arial" charset="0"/>
                <a:cs typeface="Arial" charset="0"/>
              </a:rPr>
              <a:t>gallech</a:t>
            </a:r>
            <a:r>
              <a:rPr lang="en-GB" dirty="0" smtClean="0">
                <a:latin typeface="Arial" charset="0"/>
                <a:cs typeface="Arial" charset="0"/>
              </a:rPr>
              <a:t> </a:t>
            </a:r>
            <a:r>
              <a:rPr lang="en-GB" dirty="0" err="1" smtClean="0">
                <a:latin typeface="Arial" charset="0"/>
                <a:cs typeface="Arial" charset="0"/>
              </a:rPr>
              <a:t>ei</a:t>
            </a:r>
            <a:r>
              <a:rPr lang="en-GB" dirty="0" smtClean="0">
                <a:latin typeface="Arial" charset="0"/>
                <a:cs typeface="Arial" charset="0"/>
              </a:rPr>
              <a:t> </a:t>
            </a:r>
            <a:r>
              <a:rPr lang="en-GB" dirty="0" err="1" smtClean="0">
                <a:latin typeface="Arial" charset="0"/>
                <a:cs typeface="Arial" charset="0"/>
              </a:rPr>
              <a:t>rhannu</a:t>
            </a:r>
            <a:r>
              <a:rPr lang="en-GB" dirty="0" smtClean="0">
                <a:latin typeface="Arial" charset="0"/>
                <a:cs typeface="Arial" charset="0"/>
              </a:rPr>
              <a:t>?</a:t>
            </a:r>
          </a:p>
          <a:p>
            <a:pPr eaLnBrk="1" hangingPunct="1">
              <a:spcBef>
                <a:spcPct val="0"/>
              </a:spcBef>
            </a:pPr>
            <a:endParaRPr lang="en-GB" dirty="0" smtClean="0">
              <a:latin typeface="Arial" charset="0"/>
              <a:cs typeface="Arial" charset="0"/>
            </a:endParaRPr>
          </a:p>
          <a:p>
            <a:pPr eaLnBrk="1" hangingPunct="1">
              <a:spcBef>
                <a:spcPct val="0"/>
              </a:spcBef>
            </a:pPr>
            <a:r>
              <a:rPr lang="en-GB" dirty="0" smtClean="0">
                <a:latin typeface="Arial" charset="0"/>
                <a:cs typeface="Arial" charset="0"/>
              </a:rPr>
              <a:t>A </a:t>
            </a:r>
            <a:r>
              <a:rPr lang="en-GB" dirty="0" err="1" smtClean="0">
                <a:latin typeface="Arial" charset="0"/>
                <a:cs typeface="Arial" charset="0"/>
              </a:rPr>
              <a:t>oes</a:t>
            </a:r>
            <a:r>
              <a:rPr lang="en-GB" dirty="0" smtClean="0">
                <a:latin typeface="Arial" charset="0"/>
                <a:cs typeface="Arial" charset="0"/>
              </a:rPr>
              <a:t> </a:t>
            </a:r>
            <a:r>
              <a:rPr lang="en-GB" dirty="0" err="1" smtClean="0">
                <a:latin typeface="Arial" charset="0"/>
                <a:cs typeface="Arial" charset="0"/>
              </a:rPr>
              <a:t>gennych</a:t>
            </a:r>
            <a:r>
              <a:rPr lang="en-GB" dirty="0" smtClean="0">
                <a:latin typeface="Arial" charset="0"/>
                <a:cs typeface="Arial" charset="0"/>
              </a:rPr>
              <a:t> </a:t>
            </a:r>
            <a:r>
              <a:rPr lang="en-GB" dirty="0" err="1" smtClean="0">
                <a:latin typeface="Arial" charset="0"/>
                <a:cs typeface="Arial" charset="0"/>
              </a:rPr>
              <a:t>ddiwylliant</a:t>
            </a:r>
            <a:r>
              <a:rPr lang="en-GB" dirty="0" smtClean="0">
                <a:latin typeface="Arial" charset="0"/>
                <a:cs typeface="Arial" charset="0"/>
              </a:rPr>
              <a:t> </a:t>
            </a:r>
            <a:r>
              <a:rPr lang="en-GB" dirty="0" err="1" smtClean="0">
                <a:latin typeface="Arial" charset="0"/>
                <a:cs typeface="Arial" charset="0"/>
              </a:rPr>
              <a:t>yn</a:t>
            </a:r>
            <a:r>
              <a:rPr lang="en-GB" dirty="0" smtClean="0">
                <a:latin typeface="Arial" charset="0"/>
                <a:cs typeface="Arial" charset="0"/>
              </a:rPr>
              <a:t> </a:t>
            </a:r>
            <a:r>
              <a:rPr lang="en-GB" dirty="0" err="1" smtClean="0">
                <a:latin typeface="Arial" charset="0"/>
                <a:cs typeface="Arial" charset="0"/>
              </a:rPr>
              <a:t>eich</a:t>
            </a:r>
            <a:r>
              <a:rPr lang="en-GB" dirty="0" smtClean="0">
                <a:latin typeface="Arial" charset="0"/>
                <a:cs typeface="Arial" charset="0"/>
              </a:rPr>
              <a:t> </a:t>
            </a:r>
            <a:r>
              <a:rPr lang="en-GB" dirty="0" err="1" smtClean="0">
                <a:latin typeface="Arial" charset="0"/>
                <a:cs typeface="Arial" charset="0"/>
              </a:rPr>
              <a:t>ysgol</a:t>
            </a:r>
            <a:r>
              <a:rPr lang="en-GB" dirty="0" smtClean="0">
                <a:latin typeface="Arial" charset="0"/>
                <a:cs typeface="Arial" charset="0"/>
              </a:rPr>
              <a:t> </a:t>
            </a:r>
            <a:r>
              <a:rPr lang="en-GB" dirty="0" err="1" smtClean="0">
                <a:latin typeface="Arial" charset="0"/>
                <a:cs typeface="Arial" charset="0"/>
              </a:rPr>
              <a:t>sy’n</a:t>
            </a:r>
            <a:r>
              <a:rPr lang="en-GB" dirty="0" smtClean="0">
                <a:latin typeface="Arial" charset="0"/>
                <a:cs typeface="Arial" charset="0"/>
              </a:rPr>
              <a:t> </a:t>
            </a:r>
            <a:r>
              <a:rPr lang="en-GB" dirty="0" err="1" smtClean="0">
                <a:latin typeface="Arial" charset="0"/>
                <a:cs typeface="Arial" charset="0"/>
              </a:rPr>
              <a:t>cynorthwyo</a:t>
            </a:r>
            <a:r>
              <a:rPr lang="en-GB" dirty="0" smtClean="0">
                <a:latin typeface="Arial" charset="0"/>
                <a:cs typeface="Arial" charset="0"/>
              </a:rPr>
              <a:t> </a:t>
            </a:r>
            <a:r>
              <a:rPr lang="en-GB" dirty="0" err="1" smtClean="0">
                <a:latin typeface="Arial" charset="0"/>
                <a:cs typeface="Arial" charset="0"/>
              </a:rPr>
              <a:t>gweithio</a:t>
            </a:r>
            <a:r>
              <a:rPr lang="en-GB" dirty="0" smtClean="0">
                <a:latin typeface="Arial" charset="0"/>
                <a:cs typeface="Arial" charset="0"/>
              </a:rPr>
              <a:t> </a:t>
            </a:r>
            <a:r>
              <a:rPr lang="en-GB" dirty="0" err="1" smtClean="0">
                <a:latin typeface="Arial" charset="0"/>
                <a:cs typeface="Arial" charset="0"/>
              </a:rPr>
              <a:t>ar</a:t>
            </a:r>
            <a:r>
              <a:rPr lang="en-GB" dirty="0" smtClean="0">
                <a:latin typeface="Arial" charset="0"/>
                <a:cs typeface="Arial" charset="0"/>
              </a:rPr>
              <a:t> y </a:t>
            </a:r>
            <a:r>
              <a:rPr lang="en-GB" dirty="0" err="1" smtClean="0">
                <a:latin typeface="Arial" charset="0"/>
                <a:cs typeface="Arial" charset="0"/>
              </a:rPr>
              <a:t>cyd</a:t>
            </a:r>
            <a:r>
              <a:rPr lang="en-GB" dirty="0" smtClean="0">
                <a:latin typeface="Arial" charset="0"/>
                <a:cs typeface="Arial" charset="0"/>
              </a:rPr>
              <a:t>?</a:t>
            </a:r>
          </a:p>
          <a:p>
            <a:pPr eaLnBrk="1" hangingPunct="1">
              <a:spcBef>
                <a:spcPct val="0"/>
              </a:spcBef>
            </a:pPr>
            <a:endParaRPr lang="en-GB" dirty="0" smtClean="0">
              <a:latin typeface="Arial" charset="0"/>
              <a:cs typeface="Arial" charset="0"/>
            </a:endParaRPr>
          </a:p>
          <a:p>
            <a:pPr eaLnBrk="1" hangingPunct="1">
              <a:spcBef>
                <a:spcPct val="0"/>
              </a:spcBef>
            </a:pPr>
            <a:r>
              <a:rPr lang="en-GB" dirty="0" smtClean="0">
                <a:latin typeface="Arial" charset="0"/>
                <a:cs typeface="Arial" charset="0"/>
              </a:rPr>
              <a:t>Os </a:t>
            </a:r>
            <a:r>
              <a:rPr lang="en-GB" dirty="0" err="1" smtClean="0">
                <a:latin typeface="Arial" charset="0"/>
                <a:cs typeface="Arial" charset="0"/>
              </a:rPr>
              <a:t>nad</a:t>
            </a:r>
            <a:r>
              <a:rPr lang="en-GB" dirty="0" smtClean="0">
                <a:latin typeface="Arial" charset="0"/>
                <a:cs typeface="Arial" charset="0"/>
              </a:rPr>
              <a:t> </a:t>
            </a:r>
            <a:r>
              <a:rPr lang="en-GB" dirty="0" err="1" smtClean="0">
                <a:latin typeface="Arial" charset="0"/>
                <a:cs typeface="Arial" charset="0"/>
              </a:rPr>
              <a:t>yw</a:t>
            </a:r>
            <a:r>
              <a:rPr lang="en-GB" dirty="0" smtClean="0">
                <a:latin typeface="Arial" charset="0"/>
                <a:cs typeface="Arial" charset="0"/>
              </a:rPr>
              <a:t> </a:t>
            </a:r>
            <a:r>
              <a:rPr lang="en-GB" dirty="0" err="1" smtClean="0">
                <a:latin typeface="Arial" charset="0"/>
                <a:cs typeface="Arial" charset="0"/>
              </a:rPr>
              <a:t>gwaith</a:t>
            </a:r>
            <a:r>
              <a:rPr lang="en-GB" dirty="0" smtClean="0">
                <a:latin typeface="Arial" charset="0"/>
                <a:cs typeface="Arial" charset="0"/>
              </a:rPr>
              <a:t> </a:t>
            </a:r>
            <a:r>
              <a:rPr lang="en-GB" dirty="0" err="1" smtClean="0">
                <a:latin typeface="Arial" charset="0"/>
                <a:cs typeface="Arial" charset="0"/>
              </a:rPr>
              <a:t>rhwng</a:t>
            </a:r>
            <a:r>
              <a:rPr lang="en-GB" dirty="0" smtClean="0">
                <a:latin typeface="Arial" charset="0"/>
                <a:cs typeface="Arial" charset="0"/>
              </a:rPr>
              <a:t> </a:t>
            </a:r>
            <a:r>
              <a:rPr lang="en-GB" dirty="0" err="1" smtClean="0">
                <a:latin typeface="Arial" charset="0"/>
                <a:cs typeface="Arial" charset="0"/>
              </a:rPr>
              <a:t>ysgolion</a:t>
            </a:r>
            <a:r>
              <a:rPr lang="en-GB" dirty="0" smtClean="0">
                <a:latin typeface="Arial" charset="0"/>
                <a:cs typeface="Arial" charset="0"/>
              </a:rPr>
              <a:t> </a:t>
            </a:r>
            <a:r>
              <a:rPr lang="en-GB" dirty="0" err="1" smtClean="0">
                <a:latin typeface="Arial" charset="0"/>
                <a:cs typeface="Arial" charset="0"/>
              </a:rPr>
              <a:t>wedi</a:t>
            </a:r>
            <a:r>
              <a:rPr lang="en-GB" dirty="0" smtClean="0">
                <a:latin typeface="Arial" charset="0"/>
                <a:cs typeface="Arial" charset="0"/>
              </a:rPr>
              <a:t> </a:t>
            </a:r>
            <a:r>
              <a:rPr lang="en-GB" dirty="0" err="1" smtClean="0">
                <a:latin typeface="Arial" charset="0"/>
                <a:cs typeface="Arial" charset="0"/>
              </a:rPr>
              <a:t>cael</a:t>
            </a:r>
            <a:r>
              <a:rPr lang="en-GB" dirty="0" smtClean="0">
                <a:latin typeface="Arial" charset="0"/>
                <a:cs typeface="Arial" charset="0"/>
              </a:rPr>
              <a:t> yr </a:t>
            </a:r>
            <a:r>
              <a:rPr lang="en-GB" dirty="0" err="1" smtClean="0">
                <a:latin typeface="Arial" charset="0"/>
                <a:cs typeface="Arial" charset="0"/>
              </a:rPr>
              <a:t>effaith</a:t>
            </a:r>
            <a:r>
              <a:rPr lang="en-GB" dirty="0" smtClean="0">
                <a:latin typeface="Arial" charset="0"/>
                <a:cs typeface="Arial" charset="0"/>
              </a:rPr>
              <a:t> </a:t>
            </a:r>
            <a:r>
              <a:rPr lang="en-GB" dirty="0" err="1" smtClean="0">
                <a:latin typeface="Arial" charset="0"/>
                <a:cs typeface="Arial" charset="0"/>
              </a:rPr>
              <a:t>ofynnol</a:t>
            </a:r>
            <a:r>
              <a:rPr lang="en-GB" dirty="0" smtClean="0">
                <a:latin typeface="Arial" charset="0"/>
                <a:cs typeface="Arial" charset="0"/>
              </a:rPr>
              <a:t>, a </a:t>
            </a:r>
            <a:r>
              <a:rPr lang="en-GB" dirty="0" err="1" smtClean="0">
                <a:latin typeface="Arial" charset="0"/>
                <a:cs typeface="Arial" charset="0"/>
              </a:rPr>
              <a:t>allwch</a:t>
            </a:r>
            <a:r>
              <a:rPr lang="en-GB" dirty="0" smtClean="0">
                <a:latin typeface="Arial" charset="0"/>
                <a:cs typeface="Arial" charset="0"/>
              </a:rPr>
              <a:t> chi </a:t>
            </a:r>
            <a:r>
              <a:rPr lang="en-GB" dirty="0" err="1" smtClean="0">
                <a:latin typeface="Arial" charset="0"/>
                <a:cs typeface="Arial" charset="0"/>
              </a:rPr>
              <a:t>nodi</a:t>
            </a:r>
            <a:r>
              <a:rPr lang="en-GB" dirty="0" smtClean="0">
                <a:latin typeface="Arial" charset="0"/>
                <a:cs typeface="Arial" charset="0"/>
              </a:rPr>
              <a:t> </a:t>
            </a:r>
            <a:r>
              <a:rPr lang="en-GB" dirty="0" err="1" smtClean="0">
                <a:latin typeface="Arial" charset="0"/>
                <a:cs typeface="Arial" charset="0"/>
              </a:rPr>
              <a:t>pam</a:t>
            </a:r>
            <a:r>
              <a:rPr lang="en-GB" dirty="0" smtClean="0">
                <a:latin typeface="Arial" charset="0"/>
                <a:cs typeface="Arial" charset="0"/>
              </a:rPr>
              <a:t> </a:t>
            </a:r>
            <a:r>
              <a:rPr lang="en-GB" dirty="0" err="1" smtClean="0">
                <a:latin typeface="Arial" charset="0"/>
                <a:cs typeface="Arial" charset="0"/>
              </a:rPr>
              <a:t>ddim</a:t>
            </a:r>
            <a:r>
              <a:rPr lang="en-GB" dirty="0" smtClean="0">
                <a:latin typeface="Arial" charset="0"/>
                <a:cs typeface="Arial" charset="0"/>
              </a:rPr>
              <a:t> – </a:t>
            </a:r>
            <a:r>
              <a:rPr lang="en-GB" dirty="0" err="1" smtClean="0">
                <a:latin typeface="Arial" charset="0"/>
                <a:cs typeface="Arial" charset="0"/>
              </a:rPr>
              <a:t>beth</a:t>
            </a:r>
            <a:r>
              <a:rPr lang="en-GB" dirty="0" smtClean="0">
                <a:latin typeface="Arial" charset="0"/>
                <a:cs typeface="Arial" charset="0"/>
              </a:rPr>
              <a:t> </a:t>
            </a:r>
            <a:r>
              <a:rPr lang="en-GB" dirty="0" err="1" smtClean="0">
                <a:latin typeface="Arial" charset="0"/>
                <a:cs typeface="Arial" charset="0"/>
              </a:rPr>
              <a:t>oedd</a:t>
            </a:r>
            <a:r>
              <a:rPr lang="en-GB" dirty="0" smtClean="0">
                <a:latin typeface="Arial" charset="0"/>
                <a:cs typeface="Arial" charset="0"/>
              </a:rPr>
              <a:t> y </a:t>
            </a:r>
            <a:r>
              <a:rPr lang="en-GB" dirty="0" err="1" smtClean="0">
                <a:latin typeface="Arial" charset="0"/>
                <a:cs typeface="Arial" charset="0"/>
              </a:rPr>
              <a:t>rhwystrau</a:t>
            </a:r>
            <a:r>
              <a:rPr lang="en-GB" dirty="0" smtClean="0">
                <a:latin typeface="Arial" charset="0"/>
                <a:cs typeface="Arial" charset="0"/>
              </a:rPr>
              <a:t>?</a:t>
            </a:r>
            <a:endParaRPr lang="en-US" dirty="0" smtClean="0">
              <a:latin typeface="Arial" charset="0"/>
              <a:cs typeface="Arial" charset="0"/>
            </a:endParaRPr>
          </a:p>
        </p:txBody>
      </p:sp>
      <p:sp>
        <p:nvSpPr>
          <p:cNvPr id="4" name="object 4"/>
          <p:cNvSpPr txBox="1"/>
          <p:nvPr/>
        </p:nvSpPr>
        <p:spPr>
          <a:xfrm>
            <a:off x="6615113" y="1716088"/>
            <a:ext cx="6197600"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10 questions for providers</a:t>
            </a:r>
            <a:endParaRPr sz="3500" dirty="0">
              <a:latin typeface="Arial"/>
              <a:cs typeface="Arial"/>
            </a:endParaRPr>
          </a:p>
        </p:txBody>
      </p:sp>
      <p:sp>
        <p:nvSpPr>
          <p:cNvPr id="24580" name="object 5"/>
          <p:cNvSpPr>
            <a:spLocks noGrp="1"/>
          </p:cNvSpPr>
          <p:nvPr>
            <p:ph sz="half" idx="3"/>
          </p:nvPr>
        </p:nvSpPr>
        <p:spPr>
          <a:xfrm>
            <a:off x="6615113" y="2641600"/>
            <a:ext cx="5783262" cy="6094413"/>
          </a:xfrm>
        </p:spPr>
        <p:txBody>
          <a:bodyPr/>
          <a:lstStyle/>
          <a:p>
            <a:pPr indent="12700" eaLnBrk="1" hangingPunct="1">
              <a:spcBef>
                <a:spcPct val="0"/>
              </a:spcBef>
            </a:pPr>
            <a:r>
              <a:rPr lang="en-GB" smtClean="0">
                <a:latin typeface="Arial" charset="0"/>
                <a:cs typeface="Arial" charset="0"/>
              </a:rPr>
              <a:t>How will you evaluate the impact?</a:t>
            </a:r>
          </a:p>
          <a:p>
            <a:pPr indent="12700" eaLnBrk="1" hangingPunct="1">
              <a:spcBef>
                <a:spcPct val="0"/>
              </a:spcBef>
            </a:pPr>
            <a:endParaRPr lang="en-GB" smtClean="0">
              <a:latin typeface="Arial" charset="0"/>
              <a:cs typeface="Arial" charset="0"/>
            </a:endParaRPr>
          </a:p>
          <a:p>
            <a:pPr indent="12700" eaLnBrk="1" hangingPunct="1">
              <a:spcBef>
                <a:spcPct val="0"/>
              </a:spcBef>
            </a:pPr>
            <a:r>
              <a:rPr lang="en-GB" smtClean="0">
                <a:latin typeface="Arial" charset="0"/>
                <a:cs typeface="Arial" charset="0"/>
              </a:rPr>
              <a:t>How will you identify who to work with?  </a:t>
            </a:r>
          </a:p>
          <a:p>
            <a:pPr indent="12700" eaLnBrk="1" hangingPunct="1">
              <a:spcBef>
                <a:spcPct val="0"/>
              </a:spcBef>
            </a:pPr>
            <a:endParaRPr lang="en-GB" smtClean="0">
              <a:latin typeface="Arial" charset="0"/>
              <a:cs typeface="Arial" charset="0"/>
            </a:endParaRPr>
          </a:p>
          <a:p>
            <a:pPr indent="12700" eaLnBrk="1" hangingPunct="1">
              <a:spcBef>
                <a:spcPct val="0"/>
              </a:spcBef>
            </a:pPr>
            <a:r>
              <a:rPr lang="en-GB" smtClean="0">
                <a:latin typeface="Arial" charset="0"/>
                <a:cs typeface="Arial" charset="0"/>
              </a:rPr>
              <a:t>Do you have practice that you could share?</a:t>
            </a:r>
          </a:p>
          <a:p>
            <a:pPr indent="12700" eaLnBrk="1" hangingPunct="1">
              <a:spcBef>
                <a:spcPct val="0"/>
              </a:spcBef>
            </a:pPr>
            <a:endParaRPr lang="en-GB" smtClean="0">
              <a:latin typeface="Arial" charset="0"/>
              <a:cs typeface="Arial" charset="0"/>
            </a:endParaRPr>
          </a:p>
          <a:p>
            <a:pPr indent="12700" eaLnBrk="1" hangingPunct="1">
              <a:spcBef>
                <a:spcPct val="0"/>
              </a:spcBef>
            </a:pPr>
            <a:r>
              <a:rPr lang="en-GB" smtClean="0">
                <a:latin typeface="Arial" charset="0"/>
                <a:cs typeface="Arial" charset="0"/>
              </a:rPr>
              <a:t>Have you a culture within your school that supports collaborative working?</a:t>
            </a:r>
          </a:p>
          <a:p>
            <a:pPr indent="12700" eaLnBrk="1" hangingPunct="1">
              <a:spcBef>
                <a:spcPct val="0"/>
              </a:spcBef>
            </a:pPr>
            <a:endParaRPr lang="en-GB" smtClean="0">
              <a:latin typeface="Arial" charset="0"/>
              <a:cs typeface="Arial" charset="0"/>
            </a:endParaRPr>
          </a:p>
          <a:p>
            <a:pPr indent="12700" eaLnBrk="1" hangingPunct="1">
              <a:spcBef>
                <a:spcPct val="0"/>
              </a:spcBef>
            </a:pPr>
            <a:r>
              <a:rPr lang="en-GB" smtClean="0">
                <a:latin typeface="Arial" charset="0"/>
                <a:cs typeface="Arial" charset="0"/>
              </a:rPr>
              <a:t>If school-to-school working has not had the required impact, can you identify why not – what were the barriers?</a:t>
            </a:r>
          </a:p>
          <a:p>
            <a:pPr indent="12700" eaLnBrk="1" hangingPunct="1">
              <a:spcBef>
                <a:spcPct val="0"/>
              </a:spcBef>
            </a:pPr>
            <a:endParaRPr lang="en-GB" smtClean="0">
              <a:latin typeface="Arial" charset="0"/>
              <a:cs typeface="Arial" charset="0"/>
            </a:endParaRPr>
          </a:p>
          <a:p>
            <a:pPr indent="12700" eaLnBrk="1" hangingPunct="1">
              <a:spcBef>
                <a:spcPct val="0"/>
              </a:spcBef>
            </a:pPr>
            <a:endParaRPr lang="en-GB" smtClean="0">
              <a:latin typeface="Arial" charset="0"/>
              <a:cs typeface="Arial" charset="0"/>
            </a:endParaRPr>
          </a:p>
          <a:p>
            <a:pPr indent="12700" eaLnBrk="1" hangingPunct="1">
              <a:spcBef>
                <a:spcPct val="0"/>
              </a:spcBef>
            </a:pPr>
            <a:endParaRPr lang="en-GB" smtClean="0">
              <a:latin typeface="Arial" charset="0"/>
              <a:cs typeface="Arial" charset="0"/>
            </a:endParaRPr>
          </a:p>
          <a:p>
            <a:pPr indent="12700" eaLnBrk="1" hangingPunct="1">
              <a:spcBef>
                <a:spcPct val="0"/>
              </a:spcBef>
            </a:pPr>
            <a:r>
              <a:rPr lang="en-GB" smtClean="0">
                <a:latin typeface="Arial" charset="0"/>
                <a:cs typeface="Arial" charset="0"/>
              </a:rPr>
              <a:t> </a:t>
            </a:r>
          </a:p>
          <a:p>
            <a:pPr indent="12700" eaLnBrk="1" hangingPunct="1">
              <a:spcBef>
                <a:spcPct val="0"/>
              </a:spcBef>
            </a:pPr>
            <a:endParaRPr lang="en-GB" smtClean="0">
              <a:latin typeface="Arial" charset="0"/>
              <a:cs typeface="Arial" charset="0"/>
            </a:endParaRPr>
          </a:p>
          <a:p>
            <a:pPr indent="12700" eaLnBrk="1" hangingPunct="1">
              <a:spcBef>
                <a:spcPct val="0"/>
              </a:spcBef>
            </a:pPr>
            <a:endParaRPr lang="en-GB" smtClean="0">
              <a:latin typeface="Arial" charset="0"/>
              <a:cs typeface="Arial" charset="0"/>
            </a:endParaRPr>
          </a:p>
        </p:txBody>
      </p:sp>
      <p:pic>
        <p:nvPicPr>
          <p:cNvPr id="24581" name="Picture 5"/>
          <p:cNvPicPr>
            <a:picLocks noChangeAspect="1"/>
          </p:cNvPicPr>
          <p:nvPr/>
        </p:nvPicPr>
        <p:blipFill>
          <a:blip r:embed="rId2" cstate="print"/>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6000750" cy="533400"/>
          </a:xfrm>
        </p:spPr>
        <p:txBody>
          <a:bodyPr rtlCol="0"/>
          <a:lstStyle/>
          <a:p>
            <a:pPr marL="12700" algn="l" eaLnBrk="1" fontAlgn="auto" hangingPunct="1">
              <a:spcBef>
                <a:spcPts val="0"/>
              </a:spcBef>
              <a:spcAft>
                <a:spcPts val="0"/>
              </a:spcAft>
              <a:defRPr/>
            </a:pPr>
            <a:r>
              <a:rPr lang="en-GB" spc="-10" dirty="0" err="1"/>
              <a:t>Cwestiynau</a:t>
            </a:r>
            <a:r>
              <a:rPr lang="en-GB" spc="-10" dirty="0"/>
              <a:t>...</a:t>
            </a:r>
          </a:p>
        </p:txBody>
      </p:sp>
      <p:sp>
        <p:nvSpPr>
          <p:cNvPr id="4" name="object 4"/>
          <p:cNvSpPr txBox="1"/>
          <p:nvPr/>
        </p:nvSpPr>
        <p:spPr>
          <a:xfrm>
            <a:off x="6615113" y="1716088"/>
            <a:ext cx="6197600"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Questions…</a:t>
            </a:r>
          </a:p>
        </p:txBody>
      </p:sp>
      <p:pic>
        <p:nvPicPr>
          <p:cNvPr id="25603" name="Picture 5"/>
          <p:cNvPicPr>
            <a:picLocks noChangeAspect="1"/>
          </p:cNvPicPr>
          <p:nvPr/>
        </p:nvPicPr>
        <p:blipFill>
          <a:blip r:embed="rId2" cstate="print"/>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object 2"/>
          <p:cNvSpPr>
            <a:spLocks noGrp="1"/>
          </p:cNvSpPr>
          <p:nvPr>
            <p:ph type="title"/>
          </p:nvPr>
        </p:nvSpPr>
        <p:spPr>
          <a:xfrm>
            <a:off x="527050" y="1716088"/>
            <a:ext cx="5973763" cy="533400"/>
          </a:xfrm>
        </p:spPr>
        <p:txBody>
          <a:bodyPr/>
          <a:lstStyle/>
          <a:p>
            <a:pPr marL="12700" algn="l" eaLnBrk="1" hangingPunct="1"/>
            <a:r>
              <a:rPr lang="en-GB" dirty="0" err="1" smtClean="0">
                <a:latin typeface="Arial" charset="0"/>
                <a:cs typeface="Arial" charset="0"/>
              </a:rPr>
              <a:t>Cefndir</a:t>
            </a:r>
            <a:endParaRPr lang="en-US" dirty="0" smtClean="0">
              <a:latin typeface="Arial" charset="0"/>
              <a:cs typeface="Arial" charset="0"/>
            </a:endParaRPr>
          </a:p>
        </p:txBody>
      </p:sp>
      <p:sp>
        <p:nvSpPr>
          <p:cNvPr id="8194" name="object 4"/>
          <p:cNvSpPr txBox="1">
            <a:spLocks noChangeArrowheads="1"/>
          </p:cNvSpPr>
          <p:nvPr/>
        </p:nvSpPr>
        <p:spPr bwMode="auto">
          <a:xfrm>
            <a:off x="527050" y="2641600"/>
            <a:ext cx="5589588" cy="1036638"/>
          </a:xfrm>
          <a:prstGeom prst="rect">
            <a:avLst/>
          </a:prstGeom>
          <a:noFill/>
          <a:ln w="9525">
            <a:noFill/>
            <a:miter lim="800000"/>
            <a:headEnd/>
            <a:tailEnd/>
          </a:ln>
        </p:spPr>
        <p:txBody>
          <a:bodyPr lIns="0" tIns="0" rIns="0" bIns="0">
            <a:spAutoFit/>
          </a:bodyPr>
          <a:lstStyle/>
          <a:p>
            <a:pPr algn="r">
              <a:tabLst>
                <a:tab pos="5484813" algn="l"/>
              </a:tabLst>
            </a:pPr>
            <a:r>
              <a:rPr lang="en-US" sz="2200">
                <a:solidFill>
                  <a:srgbClr val="2EAAE1"/>
                </a:solidFill>
                <a:cs typeface="Arial" charset="0"/>
              </a:rPr>
              <a:t>	 </a:t>
            </a:r>
            <a:endParaRPr lang="en-US" sz="2200">
              <a:cs typeface="Arial" charset="0"/>
            </a:endParaRPr>
          </a:p>
          <a:p>
            <a:pPr>
              <a:spcBef>
                <a:spcPts val="50"/>
              </a:spcBef>
              <a:tabLst>
                <a:tab pos="5484813" algn="l"/>
              </a:tabLst>
            </a:pPr>
            <a:endParaRPr lang="en-US" sz="2200">
              <a:latin typeface="Times New Roman" pitchFamily="18" charset="0"/>
              <a:cs typeface="Times New Roman" pitchFamily="18" charset="0"/>
            </a:endParaRPr>
          </a:p>
          <a:p>
            <a:pPr algn="r">
              <a:tabLst>
                <a:tab pos="5484813" algn="l"/>
              </a:tabLst>
            </a:pPr>
            <a:r>
              <a:rPr lang="en-US" sz="2200">
                <a:solidFill>
                  <a:srgbClr val="2EAAE1"/>
                </a:solidFill>
                <a:cs typeface="Arial" charset="0"/>
              </a:rPr>
              <a:t> 	 </a:t>
            </a:r>
            <a:endParaRPr lang="en-US" sz="2200">
              <a:cs typeface="Arial" charset="0"/>
            </a:endParaRPr>
          </a:p>
        </p:txBody>
      </p:sp>
      <p:sp>
        <p:nvSpPr>
          <p:cNvPr id="5" name="object 5"/>
          <p:cNvSpPr txBox="1"/>
          <p:nvPr/>
        </p:nvSpPr>
        <p:spPr>
          <a:xfrm>
            <a:off x="527050" y="7335838"/>
            <a:ext cx="4875213" cy="338137"/>
          </a:xfrm>
          <a:prstGeom prst="rect">
            <a:avLst/>
          </a:prstGeom>
        </p:spPr>
        <p:txBody>
          <a:bodyPr lIns="0" tIns="0" rIns="0" bIns="0">
            <a:spAutoFit/>
          </a:bodyPr>
          <a:lstStyle/>
          <a:p>
            <a:pPr marL="12700" fontAlgn="auto">
              <a:spcBef>
                <a:spcPts val="0"/>
              </a:spcBef>
              <a:spcAft>
                <a:spcPts val="0"/>
              </a:spcAft>
              <a:defRPr/>
            </a:pPr>
            <a:r>
              <a:rPr sz="2200" dirty="0">
                <a:solidFill>
                  <a:srgbClr val="2EAAE1"/>
                </a:solidFill>
                <a:latin typeface="Arial"/>
                <a:cs typeface="Arial"/>
              </a:rPr>
              <a:t> </a:t>
            </a:r>
            <a:r>
              <a:rPr sz="2200" spc="275" dirty="0">
                <a:solidFill>
                  <a:srgbClr val="2EAAE1"/>
                </a:solidFill>
                <a:latin typeface="Arial"/>
                <a:cs typeface="Arial"/>
              </a:rPr>
              <a:t> </a:t>
            </a:r>
            <a:endParaRPr sz="2200" dirty="0">
              <a:latin typeface="Arial"/>
              <a:cs typeface="Arial"/>
            </a:endParaRPr>
          </a:p>
        </p:txBody>
      </p:sp>
      <p:sp>
        <p:nvSpPr>
          <p:cNvPr id="8196" name="object 6"/>
          <p:cNvSpPr txBox="1">
            <a:spLocks noChangeArrowheads="1"/>
          </p:cNvSpPr>
          <p:nvPr/>
        </p:nvSpPr>
        <p:spPr bwMode="auto">
          <a:xfrm>
            <a:off x="527050" y="8799513"/>
            <a:ext cx="103188" cy="304800"/>
          </a:xfrm>
          <a:prstGeom prst="rect">
            <a:avLst/>
          </a:prstGeom>
          <a:noFill/>
          <a:ln w="9525">
            <a:noFill/>
            <a:miter lim="800000"/>
            <a:headEnd/>
            <a:tailEnd/>
          </a:ln>
        </p:spPr>
        <p:txBody>
          <a:bodyPr lIns="0" tIns="0" rIns="0" bIns="0">
            <a:spAutoFit/>
          </a:bodyPr>
          <a:lstStyle/>
          <a:p>
            <a:pPr marL="12700"/>
            <a:r>
              <a:rPr lang="en-US" sz="2200">
                <a:solidFill>
                  <a:srgbClr val="2EAAE1"/>
                </a:solidFill>
                <a:cs typeface="Arial" charset="0"/>
              </a:rPr>
              <a:t> </a:t>
            </a:r>
            <a:endParaRPr lang="en-US" sz="2200">
              <a:cs typeface="Arial" charset="0"/>
            </a:endParaRPr>
          </a:p>
        </p:txBody>
      </p:sp>
      <p:sp>
        <p:nvSpPr>
          <p:cNvPr id="7" name="object 7"/>
          <p:cNvSpPr txBox="1"/>
          <p:nvPr/>
        </p:nvSpPr>
        <p:spPr>
          <a:xfrm>
            <a:off x="6615113" y="1716088"/>
            <a:ext cx="3014662"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Background</a:t>
            </a:r>
            <a:endParaRPr sz="3500" dirty="0">
              <a:latin typeface="Arial"/>
              <a:cs typeface="Arial"/>
            </a:endParaRPr>
          </a:p>
        </p:txBody>
      </p:sp>
      <p:sp>
        <p:nvSpPr>
          <p:cNvPr id="8198" name="object 8"/>
          <p:cNvSpPr txBox="1">
            <a:spLocks noChangeArrowheads="1"/>
          </p:cNvSpPr>
          <p:nvPr/>
        </p:nvSpPr>
        <p:spPr bwMode="auto">
          <a:xfrm>
            <a:off x="6615113" y="2641600"/>
            <a:ext cx="5938837" cy="4432300"/>
          </a:xfrm>
          <a:prstGeom prst="rect">
            <a:avLst/>
          </a:prstGeom>
          <a:noFill/>
          <a:ln w="9525">
            <a:noFill/>
            <a:miter lim="800000"/>
            <a:headEnd/>
            <a:tailEnd/>
          </a:ln>
        </p:spPr>
        <p:txBody>
          <a:bodyPr lIns="0" tIns="0" rIns="0" bIns="0">
            <a:spAutoFit/>
          </a:bodyPr>
          <a:lstStyle/>
          <a:p>
            <a:pPr marL="355600" indent="-342900">
              <a:buFont typeface="Arial" charset="0"/>
              <a:buChar char="•"/>
            </a:pPr>
            <a:r>
              <a:rPr lang="en-US" sz="2400" dirty="0">
                <a:latin typeface="Calibri" pitchFamily="34" charset="0"/>
              </a:rPr>
              <a:t>Promoting and encouraging school-to-school working is a priority of Welsh Government</a:t>
            </a:r>
          </a:p>
          <a:p>
            <a:pPr marL="355600" indent="-342900">
              <a:buFont typeface="Arial" charset="0"/>
              <a:buChar char="•"/>
            </a:pPr>
            <a:r>
              <a:rPr lang="en-US" sz="2400" dirty="0">
                <a:latin typeface="Calibri" pitchFamily="34" charset="0"/>
              </a:rPr>
              <a:t>This report gives examples of school-to-school support, including self-generated arrangements, brokered arrangements and federations</a:t>
            </a:r>
          </a:p>
          <a:p>
            <a:pPr marL="355600" indent="-342900">
              <a:buFont typeface="Arial" charset="0"/>
              <a:buChar char="•"/>
            </a:pPr>
            <a:r>
              <a:rPr lang="en-US" sz="2400" dirty="0">
                <a:latin typeface="Calibri" pitchFamily="34" charset="0"/>
              </a:rPr>
              <a:t>The report considers what works, how and why it works, and the support mechanisms that sustain it  </a:t>
            </a:r>
          </a:p>
          <a:p>
            <a:pPr marL="355600" indent="-342900">
              <a:buFont typeface="Arial" charset="0"/>
              <a:buChar char="•"/>
            </a:pPr>
            <a:r>
              <a:rPr lang="en-US" sz="2400" dirty="0">
                <a:latin typeface="Calibri" pitchFamily="34" charset="0"/>
              </a:rPr>
              <a:t>It also discusses the impact, success factors and obstacles facing these school-to-school initiatives</a:t>
            </a:r>
            <a:endParaRPr lang="en-US" sz="2200" dirty="0">
              <a:cs typeface="Arial" charset="0"/>
            </a:endParaRPr>
          </a:p>
        </p:txBody>
      </p:sp>
      <p:sp>
        <p:nvSpPr>
          <p:cNvPr id="8199" name="object 9"/>
          <p:cNvSpPr txBox="1">
            <a:spLocks noChangeArrowheads="1"/>
          </p:cNvSpPr>
          <p:nvPr/>
        </p:nvSpPr>
        <p:spPr bwMode="auto">
          <a:xfrm>
            <a:off x="6615113" y="8464550"/>
            <a:ext cx="104775" cy="304800"/>
          </a:xfrm>
          <a:prstGeom prst="rect">
            <a:avLst/>
          </a:prstGeom>
          <a:noFill/>
          <a:ln w="9525">
            <a:noFill/>
            <a:miter lim="800000"/>
            <a:headEnd/>
            <a:tailEnd/>
          </a:ln>
        </p:spPr>
        <p:txBody>
          <a:bodyPr lIns="0" tIns="0" rIns="0" bIns="0">
            <a:spAutoFit/>
          </a:bodyPr>
          <a:lstStyle/>
          <a:p>
            <a:pPr marL="12700"/>
            <a:r>
              <a:rPr lang="en-US" sz="2200">
                <a:solidFill>
                  <a:srgbClr val="414042"/>
                </a:solidFill>
                <a:cs typeface="Arial" charset="0"/>
              </a:rPr>
              <a:t> </a:t>
            </a:r>
            <a:endParaRPr lang="en-US" sz="2200">
              <a:cs typeface="Arial" charset="0"/>
            </a:endParaRPr>
          </a:p>
        </p:txBody>
      </p:sp>
      <p:pic>
        <p:nvPicPr>
          <p:cNvPr id="8200" name="Picture 9"/>
          <p:cNvPicPr>
            <a:picLocks noChangeAspect="1"/>
          </p:cNvPicPr>
          <p:nvPr/>
        </p:nvPicPr>
        <p:blipFill>
          <a:blip r:embed="rId2" cstate="print"/>
          <a:srcRect/>
          <a:stretch>
            <a:fillRect/>
          </a:stretch>
        </p:blipFill>
        <p:spPr bwMode="auto">
          <a:xfrm>
            <a:off x="547688" y="457200"/>
            <a:ext cx="11925300" cy="571500"/>
          </a:xfrm>
          <a:prstGeom prst="rect">
            <a:avLst/>
          </a:prstGeom>
          <a:noFill/>
          <a:ln w="9525">
            <a:noFill/>
            <a:miter lim="800000"/>
            <a:headEnd/>
            <a:tailEnd/>
          </a:ln>
        </p:spPr>
      </p:pic>
      <p:sp>
        <p:nvSpPr>
          <p:cNvPr id="8201" name="object 8"/>
          <p:cNvSpPr txBox="1">
            <a:spLocks noChangeArrowheads="1"/>
          </p:cNvSpPr>
          <p:nvPr/>
        </p:nvSpPr>
        <p:spPr bwMode="auto">
          <a:xfrm>
            <a:off x="517525" y="2698750"/>
            <a:ext cx="5937250" cy="5170488"/>
          </a:xfrm>
          <a:prstGeom prst="rect">
            <a:avLst/>
          </a:prstGeom>
          <a:noFill/>
          <a:ln w="9525">
            <a:noFill/>
            <a:miter lim="800000"/>
            <a:headEnd/>
            <a:tailEnd/>
          </a:ln>
        </p:spPr>
        <p:txBody>
          <a:bodyPr lIns="0" tIns="0" rIns="0" bIns="0">
            <a:spAutoFit/>
          </a:bodyPr>
          <a:lstStyle/>
          <a:p>
            <a:pPr marL="355600" indent="-342900">
              <a:buFont typeface="Arial" charset="0"/>
              <a:buChar char="•"/>
            </a:pPr>
            <a:r>
              <a:rPr lang="en-US" sz="2400">
                <a:solidFill>
                  <a:srgbClr val="00B0F0"/>
                </a:solidFill>
                <a:latin typeface="Calibri" pitchFamily="34" charset="0"/>
              </a:rPr>
              <a:t>Mae hyrwyddo ac annog gweithio rhwng ysgolion yn un o flaenoriaethau Llywodraeth Cymru</a:t>
            </a:r>
          </a:p>
          <a:p>
            <a:pPr marL="355600" indent="-342900">
              <a:buFont typeface="Arial" charset="0"/>
              <a:buChar char="•"/>
            </a:pPr>
            <a:r>
              <a:rPr lang="en-US" sz="2400">
                <a:solidFill>
                  <a:srgbClr val="00B0F0"/>
                </a:solidFill>
                <a:latin typeface="Calibri" pitchFamily="34" charset="0"/>
                <a:cs typeface="Arial" charset="0"/>
              </a:rPr>
              <a:t>Mae’r adroddiad hwn yn rhoi enghreifftiau o gymorth rhwng ysgolion, gan gynnwys trefniadau a grëwyd gan yr ysgolion eu hunain, trefniadau wedi’u brocera a ffederasiynau</a:t>
            </a:r>
          </a:p>
          <a:p>
            <a:pPr marL="355600" indent="-342900">
              <a:buFont typeface="Arial" charset="0"/>
              <a:buChar char="•"/>
            </a:pPr>
            <a:r>
              <a:rPr lang="en-US" sz="2400">
                <a:solidFill>
                  <a:srgbClr val="00B0F0"/>
                </a:solidFill>
                <a:latin typeface="Calibri" pitchFamily="34" charset="0"/>
                <a:cs typeface="Arial" charset="0"/>
              </a:rPr>
              <a:t>Mae’r adroddiad yn ystyried beth sy’n gweithio, sut a pham y mae’n gweithio, a’r dulliau cymorth sy’n ei gynnal</a:t>
            </a:r>
          </a:p>
          <a:p>
            <a:pPr marL="355600" indent="-342900">
              <a:buFont typeface="Arial" charset="0"/>
              <a:buChar char="•"/>
            </a:pPr>
            <a:r>
              <a:rPr lang="en-US" sz="2400">
                <a:solidFill>
                  <a:srgbClr val="00B0F0"/>
                </a:solidFill>
                <a:latin typeface="Calibri" pitchFamily="34" charset="0"/>
                <a:cs typeface="Arial" charset="0"/>
              </a:rPr>
              <a:t>Mae hefyd yn trafod effaith, ffactorau llwyddiant a’r rhwystrau y mae’r mentrau hyn rhwng ysgolion yn eu hwynebu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59475" cy="533400"/>
          </a:xfrm>
        </p:spPr>
        <p:txBody>
          <a:bodyPr rtlCol="0"/>
          <a:lstStyle/>
          <a:p>
            <a:pPr marL="12700" algn="l" eaLnBrk="1" fontAlgn="auto" hangingPunct="1">
              <a:spcBef>
                <a:spcPts val="0"/>
              </a:spcBef>
              <a:spcAft>
                <a:spcPts val="0"/>
              </a:spcAft>
              <a:defRPr/>
            </a:pPr>
            <a:r>
              <a:rPr lang="en-GB" spc="-10" dirty="0" err="1"/>
              <a:t>Prif</a:t>
            </a:r>
            <a:r>
              <a:rPr lang="en-GB" spc="-10" dirty="0"/>
              <a:t> </a:t>
            </a:r>
            <a:r>
              <a:rPr lang="en-GB" spc="-10" dirty="0" err="1"/>
              <a:t>ganfyddiadau</a:t>
            </a:r>
            <a:endParaRPr spc="-10" dirty="0"/>
          </a:p>
        </p:txBody>
      </p:sp>
      <p:sp>
        <p:nvSpPr>
          <p:cNvPr id="9218" name="object 3"/>
          <p:cNvSpPr>
            <a:spLocks noGrp="1"/>
          </p:cNvSpPr>
          <p:nvPr>
            <p:ph sz="half" idx="2"/>
          </p:nvPr>
        </p:nvSpPr>
        <p:spPr>
          <a:xfrm>
            <a:off x="527050" y="2641600"/>
            <a:ext cx="5729288" cy="4402138"/>
          </a:xfrm>
        </p:spPr>
        <p:txBody>
          <a:bodyPr/>
          <a:lstStyle/>
          <a:p>
            <a:pPr marL="482600" indent="-469900" eaLnBrk="1" hangingPunct="1">
              <a:spcBef>
                <a:spcPct val="0"/>
              </a:spcBef>
              <a:buFontTx/>
              <a:buChar char="•"/>
            </a:pPr>
            <a:r>
              <a:rPr lang="en-GB" smtClean="0">
                <a:latin typeface="Arial" charset="0"/>
                <a:cs typeface="Arial" charset="0"/>
              </a:rPr>
              <a:t>Mae bron pob ysgol yn cymryd rhan mewn rhyw fath o waith partneriaeth ag ysgolion eraill</a:t>
            </a:r>
          </a:p>
          <a:p>
            <a:pPr marL="482600" indent="-469900" eaLnBrk="1" hangingPunct="1">
              <a:spcBef>
                <a:spcPct val="0"/>
              </a:spcBef>
              <a:buFontTx/>
              <a:buChar char="•"/>
            </a:pPr>
            <a:r>
              <a:rPr lang="en-GB" smtClean="0">
                <a:latin typeface="Arial" charset="0"/>
                <a:cs typeface="Arial" charset="0"/>
              </a:rPr>
              <a:t>Yn y rhan fwyaf o ysgolion yng Nghymru, </a:t>
            </a:r>
            <a:r>
              <a:rPr lang="cy-GB" smtClean="0">
                <a:latin typeface="Arial" charset="0"/>
                <a:cs typeface="Arial" charset="0"/>
              </a:rPr>
              <a:t>ceir gwaith cydweithredol ag ysgolion eraill mewn clwstwr cynradd/uwchradd.  Mewn lleiafrif o ysgolion, mae’r holl waith ychwanegol rhwng ysgolion o ganlyniad i frocera (gan yr awdurdod lleol, consortia neu Lywodraeth Cymru).  Mae gan tua hanner yr ysgolion drefniadau gweithio eraill rhwng ysgolion a grëwyd gan yr ysgolion eu hunain</a:t>
            </a:r>
            <a:endParaRPr lang="en-US" smtClean="0">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9220" name="object 5"/>
          <p:cNvSpPr>
            <a:spLocks noGrp="1"/>
          </p:cNvSpPr>
          <p:nvPr>
            <p:ph sz="half" idx="3"/>
          </p:nvPr>
        </p:nvSpPr>
        <p:spPr>
          <a:xfrm>
            <a:off x="6615113" y="2641600"/>
            <a:ext cx="5783262" cy="4402138"/>
          </a:xfrm>
        </p:spPr>
        <p:txBody>
          <a:bodyPr/>
          <a:lstStyle/>
          <a:p>
            <a:pPr marL="482600" indent="-469900" eaLnBrk="1" hangingPunct="1">
              <a:spcBef>
                <a:spcPct val="0"/>
              </a:spcBef>
              <a:buFontTx/>
              <a:buChar char="•"/>
            </a:pPr>
            <a:r>
              <a:rPr lang="en-GB" smtClean="0">
                <a:latin typeface="Arial" charset="0"/>
                <a:cs typeface="Arial" charset="0"/>
              </a:rPr>
              <a:t>Nearly all schools are involved in some form of partnership working with other schools</a:t>
            </a:r>
          </a:p>
          <a:p>
            <a:pPr marL="482600" indent="-469900" eaLnBrk="1" hangingPunct="1">
              <a:spcBef>
                <a:spcPct val="0"/>
              </a:spcBef>
              <a:buFontTx/>
              <a:buChar char="•"/>
            </a:pPr>
            <a:r>
              <a:rPr lang="en-GB" smtClean="0">
                <a:latin typeface="Arial" charset="0"/>
                <a:cs typeface="Arial" charset="0"/>
              </a:rPr>
              <a:t>In most schools in Wales there is collaborative work with other schools within a primary/secondary cluster.  In a minority of schools, all additional school-to-school work is the result of brokering (by the local authority, consortia, or Welsh Government).  Around half of schools have other school-to-school working arrangements that are self-generated</a:t>
            </a:r>
            <a:endParaRPr lang="en-GB" b="1" smtClean="0">
              <a:latin typeface="Arial" charset="0"/>
              <a:cs typeface="Arial" charset="0"/>
            </a:endParaRPr>
          </a:p>
          <a:p>
            <a:pPr marL="482600" indent="-469900" eaLnBrk="1" hangingPunct="1">
              <a:spcBef>
                <a:spcPct val="0"/>
              </a:spcBef>
              <a:buFontTx/>
              <a:buChar char="•"/>
            </a:pPr>
            <a:endParaRPr lang="en-US" smtClean="0">
              <a:latin typeface="Arial" charset="0"/>
              <a:cs typeface="Arial" charset="0"/>
            </a:endParaRPr>
          </a:p>
        </p:txBody>
      </p:sp>
      <p:pic>
        <p:nvPicPr>
          <p:cNvPr id="9221" name="Picture 5"/>
          <p:cNvPicPr>
            <a:picLocks noChangeAspect="1"/>
          </p:cNvPicPr>
          <p:nvPr/>
        </p:nvPicPr>
        <p:blipFill>
          <a:blip r:embed="rId2" cstate="print"/>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86463" cy="533400"/>
          </a:xfrm>
        </p:spPr>
        <p:txBody>
          <a:bodyPr rtlCol="0"/>
          <a:lstStyle/>
          <a:p>
            <a:pPr marL="12700" algn="l" eaLnBrk="1" fontAlgn="auto" hangingPunct="1">
              <a:spcBef>
                <a:spcPts val="0"/>
              </a:spcBef>
              <a:spcAft>
                <a:spcPts val="0"/>
              </a:spcAft>
              <a:defRPr/>
            </a:pPr>
            <a:r>
              <a:rPr lang="en-GB" spc="-10" dirty="0" err="1"/>
              <a:t>Prif</a:t>
            </a:r>
            <a:r>
              <a:rPr lang="en-GB" spc="-10" dirty="0"/>
              <a:t> </a:t>
            </a:r>
            <a:r>
              <a:rPr lang="en-GB" spc="-10" dirty="0" err="1"/>
              <a:t>ganfyddiadau</a:t>
            </a:r>
            <a:endParaRPr spc="-10" dirty="0"/>
          </a:p>
        </p:txBody>
      </p:sp>
      <p:sp>
        <p:nvSpPr>
          <p:cNvPr id="10242" name="object 3"/>
          <p:cNvSpPr>
            <a:spLocks noGrp="1"/>
          </p:cNvSpPr>
          <p:nvPr>
            <p:ph sz="half" idx="2"/>
          </p:nvPr>
        </p:nvSpPr>
        <p:spPr>
          <a:xfrm>
            <a:off x="527050" y="2641600"/>
            <a:ext cx="5729288" cy="3684588"/>
          </a:xfrm>
        </p:spPr>
        <p:txBody>
          <a:bodyPr/>
          <a:lstStyle/>
          <a:p>
            <a:pPr marL="482600" indent="-469900" eaLnBrk="1" hangingPunct="1">
              <a:spcBef>
                <a:spcPct val="0"/>
              </a:spcBef>
              <a:buFontTx/>
              <a:buChar char="•"/>
            </a:pPr>
            <a:r>
              <a:rPr lang="cy-GB" dirty="0" smtClean="0">
                <a:latin typeface="Arial" charset="0"/>
                <a:cs typeface="Arial" charset="0"/>
              </a:rPr>
              <a:t>Mae trefniadau gweithio llwyddiannus rhwng ysgolion yn mynnu ymrwymiad dilys gan arweinwyr ysgolion ac agweddau sy’n cynnwys agoredrwydd, ymddiriedaeth a thryloywder mewn arfer</a:t>
            </a:r>
          </a:p>
          <a:p>
            <a:pPr marL="482600" indent="-469900" eaLnBrk="1" hangingPunct="1">
              <a:spcBef>
                <a:spcPct val="0"/>
              </a:spcBef>
              <a:buFontTx/>
              <a:buChar char="•"/>
            </a:pPr>
            <a:r>
              <a:rPr lang="cy-GB" dirty="0" smtClean="0">
                <a:latin typeface="Arial" charset="0"/>
                <a:cs typeface="Arial" charset="0"/>
              </a:rPr>
              <a:t>Hefyd, mae’n hanfodol bod y rhai sy’n cydweithio â’i gilydd wedi nodi amcanion strategol clir a meini prawf llwyddiant manwl ar gyfer y cyfryw gydweithio</a:t>
            </a:r>
          </a:p>
          <a:p>
            <a:pPr marL="482600" indent="-469900" eaLnBrk="1" hangingPunct="1">
              <a:spcBef>
                <a:spcPct val="0"/>
              </a:spcBef>
              <a:buFontTx/>
              <a:buChar char="•"/>
            </a:pPr>
            <a:r>
              <a:rPr lang="cy-GB" dirty="0" smtClean="0">
                <a:latin typeface="Arial" charset="0"/>
                <a:cs typeface="Arial" charset="0"/>
              </a:rPr>
              <a:t>Yn fwyaf hanfodol, rhaid i’r ffocws fod ar yr effaith i ddisgyblion</a:t>
            </a:r>
            <a:endParaRPr lang="en-US" dirty="0" smtClean="0">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10244" name="object 5"/>
          <p:cNvSpPr>
            <a:spLocks noGrp="1"/>
          </p:cNvSpPr>
          <p:nvPr>
            <p:ph sz="half" idx="3"/>
          </p:nvPr>
        </p:nvSpPr>
        <p:spPr>
          <a:xfrm>
            <a:off x="6615113" y="2641600"/>
            <a:ext cx="5783262" cy="4064000"/>
          </a:xfrm>
        </p:spPr>
        <p:txBody>
          <a:bodyPr/>
          <a:lstStyle/>
          <a:p>
            <a:pPr marL="482600" indent="-469900" eaLnBrk="1" hangingPunct="1">
              <a:spcBef>
                <a:spcPct val="0"/>
              </a:spcBef>
              <a:buFontTx/>
              <a:buChar char="•"/>
            </a:pPr>
            <a:r>
              <a:rPr lang="en-GB" smtClean="0">
                <a:latin typeface="Arial" charset="0"/>
                <a:cs typeface="Arial" charset="0"/>
              </a:rPr>
              <a:t>Successful school-to-school working arrangements require the genuine commitment of school leader’s attitudes of openness, trust and transparency in practices  </a:t>
            </a:r>
          </a:p>
          <a:p>
            <a:pPr marL="482600" indent="-469900" eaLnBrk="1" hangingPunct="1">
              <a:spcBef>
                <a:spcPct val="0"/>
              </a:spcBef>
              <a:buFontTx/>
              <a:buChar char="•"/>
            </a:pPr>
            <a:r>
              <a:rPr lang="en-GB" smtClean="0">
                <a:latin typeface="Arial" charset="0"/>
                <a:cs typeface="Arial" charset="0"/>
              </a:rPr>
              <a:t>It is also essential that those working together have clearly identified strategic objectives and precise success criteria for such collaboration </a:t>
            </a:r>
          </a:p>
          <a:p>
            <a:pPr marL="482600" indent="-469900" eaLnBrk="1" hangingPunct="1">
              <a:spcBef>
                <a:spcPct val="0"/>
              </a:spcBef>
              <a:buFontTx/>
              <a:buChar char="•"/>
            </a:pPr>
            <a:r>
              <a:rPr lang="en-GB" smtClean="0">
                <a:latin typeface="Arial" charset="0"/>
                <a:cs typeface="Arial" charset="0"/>
              </a:rPr>
              <a:t> Most crucially the focus must be on the impact for pupils</a:t>
            </a:r>
          </a:p>
          <a:p>
            <a:pPr marL="482600" indent="-469900" eaLnBrk="1" hangingPunct="1">
              <a:spcBef>
                <a:spcPct val="0"/>
              </a:spcBef>
            </a:pPr>
            <a:endParaRPr lang="en-US" smtClean="0">
              <a:latin typeface="Arial" charset="0"/>
              <a:cs typeface="Arial" charset="0"/>
            </a:endParaRPr>
          </a:p>
        </p:txBody>
      </p:sp>
      <p:pic>
        <p:nvPicPr>
          <p:cNvPr id="10245" name="Picture 5"/>
          <p:cNvPicPr>
            <a:picLocks noChangeAspect="1"/>
          </p:cNvPicPr>
          <p:nvPr/>
        </p:nvPicPr>
        <p:blipFill>
          <a:blip r:embed="rId2" cstate="print"/>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86463" cy="533400"/>
          </a:xfrm>
        </p:spPr>
        <p:txBody>
          <a:bodyPr rtlCol="0"/>
          <a:lstStyle/>
          <a:p>
            <a:pPr marL="12700" algn="l" eaLnBrk="1" fontAlgn="auto" hangingPunct="1">
              <a:spcBef>
                <a:spcPts val="0"/>
              </a:spcBef>
              <a:spcAft>
                <a:spcPts val="0"/>
              </a:spcAft>
              <a:defRPr/>
            </a:pPr>
            <a:r>
              <a:rPr lang="en-GB" spc="-10" dirty="0" err="1"/>
              <a:t>Prif</a:t>
            </a:r>
            <a:r>
              <a:rPr lang="en-GB" spc="-10" dirty="0"/>
              <a:t> </a:t>
            </a:r>
            <a:r>
              <a:rPr lang="en-GB" spc="-10" dirty="0" err="1"/>
              <a:t>ganfyddiadau</a:t>
            </a:r>
            <a:endParaRPr spc="-10" dirty="0"/>
          </a:p>
        </p:txBody>
      </p:sp>
      <p:sp>
        <p:nvSpPr>
          <p:cNvPr id="11266" name="object 3"/>
          <p:cNvSpPr>
            <a:spLocks noGrp="1"/>
          </p:cNvSpPr>
          <p:nvPr>
            <p:ph sz="half" idx="2"/>
          </p:nvPr>
        </p:nvSpPr>
        <p:spPr>
          <a:xfrm>
            <a:off x="527050" y="2641600"/>
            <a:ext cx="5729288" cy="2370138"/>
          </a:xfrm>
        </p:spPr>
        <p:txBody>
          <a:bodyPr/>
          <a:lstStyle/>
          <a:p>
            <a:pPr marL="482600" indent="-469900" eaLnBrk="1" hangingPunct="1">
              <a:spcBef>
                <a:spcPct val="0"/>
              </a:spcBef>
              <a:buFontTx/>
              <a:buChar char="•"/>
            </a:pPr>
            <a:r>
              <a:rPr lang="en-GB" smtClean="0">
                <a:latin typeface="Arial" charset="0"/>
                <a:cs typeface="Arial" charset="0"/>
              </a:rPr>
              <a:t>Er mwyn i gymorth rhwng ysgolion fod yn llwyddiannus, mae’n hanfodol bod arweinwyr yr ysgol yn ymrwymo i gydweithio ag ysgolion eraill.  Mae gweithio effeithiol rhwng ysgolion yn mynnu buddsoddi amser sylweddol staff ar gyfer ymchwil a datblygu</a:t>
            </a:r>
            <a:endParaRPr lang="en-US" smtClean="0">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11268" name="object 5"/>
          <p:cNvSpPr>
            <a:spLocks noGrp="1"/>
          </p:cNvSpPr>
          <p:nvPr>
            <p:ph sz="half" idx="3"/>
          </p:nvPr>
        </p:nvSpPr>
        <p:spPr>
          <a:xfrm>
            <a:off x="6615113" y="2641600"/>
            <a:ext cx="5783262" cy="2370138"/>
          </a:xfrm>
        </p:spPr>
        <p:txBody>
          <a:bodyPr/>
          <a:lstStyle/>
          <a:p>
            <a:pPr marL="482600" indent="-469900" eaLnBrk="1" hangingPunct="1">
              <a:spcBef>
                <a:spcPct val="0"/>
              </a:spcBef>
              <a:buFontTx/>
              <a:buChar char="•"/>
            </a:pPr>
            <a:r>
              <a:rPr lang="en-GB" smtClean="0">
                <a:latin typeface="Arial" charset="0"/>
                <a:cs typeface="Arial" charset="0"/>
              </a:rPr>
              <a:t>For school-to school support to be successful, the commitment of the school leadership to work with others is essential.  Effective school-to-school working requires significant investment of staff time for research and development</a:t>
            </a:r>
          </a:p>
          <a:p>
            <a:pPr marL="482600" indent="-469900" eaLnBrk="1" hangingPunct="1">
              <a:spcBef>
                <a:spcPct val="0"/>
              </a:spcBef>
              <a:buFontTx/>
              <a:buChar char="•"/>
            </a:pPr>
            <a:endParaRPr lang="en-US" smtClean="0">
              <a:latin typeface="Arial" charset="0"/>
              <a:cs typeface="Arial" charset="0"/>
            </a:endParaRPr>
          </a:p>
        </p:txBody>
      </p:sp>
      <p:pic>
        <p:nvPicPr>
          <p:cNvPr id="11269" name="Picture 5"/>
          <p:cNvPicPr>
            <a:picLocks noChangeAspect="1"/>
          </p:cNvPicPr>
          <p:nvPr/>
        </p:nvPicPr>
        <p:blipFill>
          <a:blip r:embed="rId2" cstate="print"/>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86463" cy="533400"/>
          </a:xfrm>
        </p:spPr>
        <p:txBody>
          <a:bodyPr rtlCol="0"/>
          <a:lstStyle/>
          <a:p>
            <a:pPr marL="12700" algn="l" eaLnBrk="1" fontAlgn="auto" hangingPunct="1">
              <a:spcBef>
                <a:spcPts val="0"/>
              </a:spcBef>
              <a:spcAft>
                <a:spcPts val="0"/>
              </a:spcAft>
              <a:defRPr/>
            </a:pPr>
            <a:r>
              <a:rPr lang="en-GB" spc="-10" dirty="0" err="1"/>
              <a:t>Prif</a:t>
            </a:r>
            <a:r>
              <a:rPr lang="en-GB" spc="-10" dirty="0"/>
              <a:t> </a:t>
            </a:r>
            <a:r>
              <a:rPr lang="en-GB" spc="-10" dirty="0" err="1"/>
              <a:t>ganfyddiadau</a:t>
            </a:r>
            <a:endParaRPr spc="-10" dirty="0"/>
          </a:p>
        </p:txBody>
      </p:sp>
      <p:sp>
        <p:nvSpPr>
          <p:cNvPr id="12290" name="object 3"/>
          <p:cNvSpPr>
            <a:spLocks noGrp="1"/>
          </p:cNvSpPr>
          <p:nvPr>
            <p:ph sz="half" idx="2"/>
          </p:nvPr>
        </p:nvSpPr>
        <p:spPr>
          <a:xfrm>
            <a:off x="458788" y="2641600"/>
            <a:ext cx="5819775" cy="5756275"/>
          </a:xfrm>
        </p:spPr>
        <p:txBody>
          <a:bodyPr/>
          <a:lstStyle/>
          <a:p>
            <a:pPr marL="482600" indent="-469900" eaLnBrk="1" hangingPunct="1">
              <a:spcBef>
                <a:spcPct val="0"/>
              </a:spcBef>
            </a:pPr>
            <a:r>
              <a:rPr lang="cy-GB" dirty="0" smtClean="0">
                <a:latin typeface="Arial" charset="0"/>
                <a:cs typeface="Arial" charset="0"/>
              </a:rPr>
              <a:t>Mae cymorth rhwng ysgolion yn gweithio orau:</a:t>
            </a:r>
          </a:p>
          <a:p>
            <a:pPr marL="482600" indent="-469900" eaLnBrk="1" hangingPunct="1">
              <a:spcBef>
                <a:spcPct val="0"/>
              </a:spcBef>
            </a:pPr>
            <a:endParaRPr lang="cy-GB" dirty="0" smtClean="0">
              <a:latin typeface="Arial" charset="0"/>
              <a:cs typeface="Arial" charset="0"/>
            </a:endParaRPr>
          </a:p>
          <a:p>
            <a:pPr marL="482600" indent="-469900" eaLnBrk="1" hangingPunct="1">
              <a:spcBef>
                <a:spcPct val="0"/>
              </a:spcBef>
              <a:buFontTx/>
              <a:buChar char="•"/>
            </a:pPr>
            <a:r>
              <a:rPr lang="cy-GB" dirty="0" smtClean="0">
                <a:latin typeface="Arial" charset="0"/>
                <a:cs typeface="Arial" charset="0"/>
              </a:rPr>
              <a:t>pan mae’n deillio o nodi angen yn glir, bod iddo sail resymegol glir a’i fod wedi ei seilio ar amcan strategol</a:t>
            </a:r>
          </a:p>
          <a:p>
            <a:pPr marL="482600" indent="-469900" eaLnBrk="1" hangingPunct="1">
              <a:spcBef>
                <a:spcPct val="0"/>
              </a:spcBef>
              <a:buFontTx/>
              <a:buChar char="•"/>
            </a:pPr>
            <a:r>
              <a:rPr lang="cy-GB" dirty="0" smtClean="0">
                <a:latin typeface="Arial" charset="0"/>
                <a:cs typeface="Arial" charset="0"/>
              </a:rPr>
              <a:t>pan mae’r ffocws ar wella deilliannau i ddisgyblion</a:t>
            </a:r>
            <a:endParaRPr lang="en-GB" dirty="0" smtClean="0">
              <a:latin typeface="Arial" charset="0"/>
              <a:cs typeface="Arial" charset="0"/>
            </a:endParaRPr>
          </a:p>
          <a:p>
            <a:pPr marL="482600" indent="-469900" eaLnBrk="1" hangingPunct="1">
              <a:spcBef>
                <a:spcPct val="0"/>
              </a:spcBef>
              <a:buFontTx/>
              <a:buChar char="•"/>
            </a:pPr>
            <a:r>
              <a:rPr lang="cy-GB" dirty="0" smtClean="0">
                <a:latin typeface="Arial" charset="0"/>
                <a:cs typeface="Arial" charset="0"/>
              </a:rPr>
              <a:t>pan mae’n fuddiol i bob un o’r cyfranogwyr</a:t>
            </a:r>
            <a:endParaRPr lang="en-GB" dirty="0" smtClean="0">
              <a:latin typeface="Arial" charset="0"/>
              <a:cs typeface="Arial" charset="0"/>
            </a:endParaRPr>
          </a:p>
          <a:p>
            <a:pPr marL="482600" indent="-469900" eaLnBrk="1" hangingPunct="1">
              <a:spcBef>
                <a:spcPct val="0"/>
              </a:spcBef>
              <a:buFontTx/>
              <a:buChar char="•"/>
            </a:pPr>
            <a:r>
              <a:rPr lang="cy-GB" dirty="0" smtClean="0">
                <a:latin typeface="Arial" charset="0"/>
                <a:cs typeface="Arial" charset="0"/>
              </a:rPr>
              <a:t>pan mae’r ysgolion ar gamau tebyg ar eu taith wella oherwydd, os oes un ohonynt yn dda neu’n dda iawn a’r llall yn wan, mae’n llai tebygol y bydd y cymorth yn effeithiol oherwydd bod gormod o fwlch rhwng yr ysgolion; a</a:t>
            </a:r>
            <a:endParaRPr lang="en-GB" dirty="0" smtClean="0">
              <a:latin typeface="Arial" charset="0"/>
              <a:cs typeface="Arial" charset="0"/>
            </a:endParaRPr>
          </a:p>
          <a:p>
            <a:pPr marL="482600" indent="-469900" eaLnBrk="1" hangingPunct="1">
              <a:spcBef>
                <a:spcPct val="0"/>
              </a:spcBef>
              <a:buFontTx/>
              <a:buChar char="•"/>
            </a:pPr>
            <a:r>
              <a:rPr lang="cy-GB" dirty="0" smtClean="0">
                <a:latin typeface="Arial" charset="0"/>
                <a:cs typeface="Arial" charset="0"/>
              </a:rPr>
              <a:t>phan mae’r berthynas rhwng ysgolion yn gyfartal, ymddiriedus, agored ac yn dryloyw</a:t>
            </a:r>
            <a:endParaRPr lang="en-US" dirty="0" smtClean="0">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346825" y="2641600"/>
            <a:ext cx="6051550" cy="5418138"/>
          </a:xfrm>
        </p:spPr>
        <p:txBody>
          <a:bodyPr rtlCol="0"/>
          <a:lstStyle/>
          <a:p>
            <a:pPr eaLnBrk="1" fontAlgn="auto" hangingPunct="1">
              <a:spcBef>
                <a:spcPts val="0"/>
              </a:spcBef>
              <a:spcAft>
                <a:spcPts val="0"/>
              </a:spcAft>
              <a:defRPr/>
            </a:pPr>
            <a:r>
              <a:rPr lang="en-GB" dirty="0"/>
              <a:t>School-to-school support works best when:</a:t>
            </a:r>
          </a:p>
          <a:p>
            <a:pPr eaLnBrk="1" fontAlgn="auto" hangingPunct="1">
              <a:spcBef>
                <a:spcPts val="0"/>
              </a:spcBef>
              <a:spcAft>
                <a:spcPts val="0"/>
              </a:spcAft>
              <a:defRPr/>
            </a:pPr>
            <a:r>
              <a:rPr lang="en-GB" dirty="0"/>
              <a:t> </a:t>
            </a:r>
          </a:p>
          <a:p>
            <a:pPr marL="342900" indent="-342900" eaLnBrk="1" fontAlgn="auto" hangingPunct="1">
              <a:spcBef>
                <a:spcPts val="0"/>
              </a:spcBef>
              <a:spcAft>
                <a:spcPts val="0"/>
              </a:spcAft>
              <a:buFont typeface="Arial" panose="020B0604020202020204" pitchFamily="34" charset="0"/>
              <a:buChar char="•"/>
              <a:defRPr/>
            </a:pPr>
            <a:r>
              <a:rPr lang="en-GB" dirty="0"/>
              <a:t>it arises from a clear identification of need, has a clear rationale and is based on a strategic objective</a:t>
            </a:r>
          </a:p>
          <a:p>
            <a:pPr marL="342900" indent="-342900" eaLnBrk="1" fontAlgn="auto" hangingPunct="1">
              <a:spcBef>
                <a:spcPts val="0"/>
              </a:spcBef>
              <a:spcAft>
                <a:spcPts val="0"/>
              </a:spcAft>
              <a:buFont typeface="Arial" panose="020B0604020202020204" pitchFamily="34" charset="0"/>
              <a:buChar char="•"/>
              <a:defRPr/>
            </a:pPr>
            <a:r>
              <a:rPr lang="en-GB" dirty="0"/>
              <a:t>the focus is on improving outcomes for pupils; </a:t>
            </a:r>
          </a:p>
          <a:p>
            <a:pPr marL="342900" indent="-342900" eaLnBrk="1" fontAlgn="auto" hangingPunct="1">
              <a:spcBef>
                <a:spcPts val="0"/>
              </a:spcBef>
              <a:spcAft>
                <a:spcPts val="0"/>
              </a:spcAft>
              <a:buFont typeface="Arial" panose="020B0604020202020204" pitchFamily="34" charset="0"/>
              <a:buChar char="•"/>
              <a:defRPr/>
            </a:pPr>
            <a:r>
              <a:rPr lang="en-GB" dirty="0"/>
              <a:t>the participants experience it as mutually beneficial; </a:t>
            </a:r>
          </a:p>
          <a:p>
            <a:pPr marL="342900" indent="-342900" eaLnBrk="1" fontAlgn="auto" hangingPunct="1">
              <a:spcBef>
                <a:spcPts val="0"/>
              </a:spcBef>
              <a:spcAft>
                <a:spcPts val="0"/>
              </a:spcAft>
              <a:buFont typeface="Arial" panose="020B0604020202020204" pitchFamily="34" charset="0"/>
              <a:buChar char="•"/>
              <a:defRPr/>
            </a:pPr>
            <a:r>
              <a:rPr lang="en-GB" dirty="0"/>
              <a:t>the schools are at similar stages of their journey of improvement because if one is good or very good and the other is weak, it is less likely that the support is effective as the distance between the schools involved is too great; and</a:t>
            </a:r>
          </a:p>
          <a:p>
            <a:pPr marL="342900" indent="-342900" eaLnBrk="1" fontAlgn="auto" hangingPunct="1">
              <a:spcBef>
                <a:spcPts val="0"/>
              </a:spcBef>
              <a:spcAft>
                <a:spcPts val="0"/>
              </a:spcAft>
              <a:buFont typeface="Arial" panose="020B0604020202020204" pitchFamily="34" charset="0"/>
              <a:buChar char="•"/>
              <a:defRPr/>
            </a:pPr>
            <a:r>
              <a:rPr lang="en-GB" dirty="0"/>
              <a:t>the relationships between schools are equal, trusting, open and </a:t>
            </a:r>
            <a:r>
              <a:rPr lang="en-GB" dirty="0" smtClean="0"/>
              <a:t>transparent</a:t>
            </a:r>
            <a:endParaRPr dirty="0"/>
          </a:p>
        </p:txBody>
      </p:sp>
      <p:pic>
        <p:nvPicPr>
          <p:cNvPr id="12293" name="Picture 5"/>
          <p:cNvPicPr>
            <a:picLocks noChangeAspect="1"/>
          </p:cNvPicPr>
          <p:nvPr/>
        </p:nvPicPr>
        <p:blipFill>
          <a:blip r:embed="rId2" cstate="print"/>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6000750" cy="533400"/>
          </a:xfrm>
        </p:spPr>
        <p:txBody>
          <a:bodyPr rtlCol="0"/>
          <a:lstStyle/>
          <a:p>
            <a:pPr marL="12700" algn="l" eaLnBrk="1" fontAlgn="auto" hangingPunct="1">
              <a:spcBef>
                <a:spcPts val="0"/>
              </a:spcBef>
              <a:spcAft>
                <a:spcPts val="0"/>
              </a:spcAft>
              <a:defRPr/>
            </a:pPr>
            <a:r>
              <a:rPr lang="en-GB" spc="-10" dirty="0" err="1"/>
              <a:t>Prif</a:t>
            </a:r>
            <a:r>
              <a:rPr lang="en-GB" spc="-10" dirty="0"/>
              <a:t> </a:t>
            </a:r>
            <a:r>
              <a:rPr lang="en-GB" spc="-10" dirty="0" err="1"/>
              <a:t>ganfyddiadau</a:t>
            </a:r>
            <a:endParaRPr spc="-10" dirty="0"/>
          </a:p>
        </p:txBody>
      </p:sp>
      <p:sp>
        <p:nvSpPr>
          <p:cNvPr id="13314" name="object 3"/>
          <p:cNvSpPr>
            <a:spLocks noGrp="1"/>
          </p:cNvSpPr>
          <p:nvPr>
            <p:ph sz="half" idx="2"/>
          </p:nvPr>
        </p:nvSpPr>
        <p:spPr>
          <a:xfrm>
            <a:off x="527050" y="2641600"/>
            <a:ext cx="5729288" cy="3046988"/>
          </a:xfrm>
        </p:spPr>
        <p:txBody>
          <a:bodyPr/>
          <a:lstStyle/>
          <a:p>
            <a:pPr eaLnBrk="1" hangingPunct="1">
              <a:spcBef>
                <a:spcPct val="0"/>
              </a:spcBef>
            </a:pPr>
            <a:r>
              <a:rPr lang="cy-GB" dirty="0" smtClean="0">
                <a:latin typeface="Arial" charset="0"/>
                <a:cs typeface="Arial" charset="0"/>
              </a:rPr>
              <a:t>Mae’r rhwystrau a nodwyd rhag cydweithio effeithiol rhwng ysgolion yn cynnwys:</a:t>
            </a:r>
          </a:p>
          <a:p>
            <a:pPr eaLnBrk="1" hangingPunct="1">
              <a:spcBef>
                <a:spcPct val="0"/>
              </a:spcBef>
            </a:pPr>
            <a:endParaRPr lang="cy-GB" dirty="0" smtClean="0">
              <a:latin typeface="Arial" charset="0"/>
              <a:cs typeface="Arial" charset="0"/>
            </a:endParaRPr>
          </a:p>
          <a:p>
            <a:pPr marL="355600" indent="-355600" eaLnBrk="1" hangingPunct="1">
              <a:spcBef>
                <a:spcPct val="0"/>
              </a:spcBef>
              <a:buFontTx/>
              <a:buChar char="•"/>
            </a:pPr>
            <a:r>
              <a:rPr lang="cy-GB" dirty="0" smtClean="0">
                <a:latin typeface="Arial" charset="0"/>
                <a:cs typeface="Arial" charset="0"/>
              </a:rPr>
              <a:t>diffyg ymrwymiad gan arweinwyr yr ysgolion;</a:t>
            </a:r>
            <a:endParaRPr lang="en-GB" dirty="0" smtClean="0">
              <a:latin typeface="Arial" charset="0"/>
              <a:cs typeface="Arial" charset="0"/>
            </a:endParaRPr>
          </a:p>
          <a:p>
            <a:pPr marL="355600" indent="-355600" eaLnBrk="1" hangingPunct="1">
              <a:spcBef>
                <a:spcPct val="0"/>
              </a:spcBef>
              <a:buFontTx/>
              <a:buChar char="•"/>
            </a:pPr>
            <a:r>
              <a:rPr lang="cy-GB" dirty="0" smtClean="0">
                <a:latin typeface="Arial" charset="0"/>
                <a:cs typeface="Arial" charset="0"/>
              </a:rPr>
              <a:t>diffyg buddiannau ar y cyd;</a:t>
            </a:r>
            <a:endParaRPr lang="en-GB" dirty="0" smtClean="0">
              <a:latin typeface="Arial" charset="0"/>
              <a:cs typeface="Arial" charset="0"/>
            </a:endParaRPr>
          </a:p>
          <a:p>
            <a:pPr marL="355600" indent="-355600" eaLnBrk="1" hangingPunct="1">
              <a:spcBef>
                <a:spcPct val="0"/>
              </a:spcBef>
              <a:buFontTx/>
              <a:buChar char="•"/>
            </a:pPr>
            <a:r>
              <a:rPr lang="cy-GB" dirty="0" smtClean="0">
                <a:latin typeface="Arial" charset="0"/>
                <a:cs typeface="Arial" charset="0"/>
              </a:rPr>
              <a:t>diffyg ymddiriedaeth a gonestrwydd; a</a:t>
            </a:r>
            <a:endParaRPr lang="en-GB" dirty="0" smtClean="0">
              <a:latin typeface="Arial" charset="0"/>
              <a:cs typeface="Arial" charset="0"/>
            </a:endParaRPr>
          </a:p>
          <a:p>
            <a:pPr marL="355600" indent="-355600" eaLnBrk="1" hangingPunct="1">
              <a:spcBef>
                <a:spcPct val="0"/>
              </a:spcBef>
              <a:buFontTx/>
              <a:buChar char="•"/>
            </a:pPr>
            <a:r>
              <a:rPr lang="cy-GB" dirty="0" smtClean="0">
                <a:latin typeface="Arial" charset="0"/>
                <a:cs typeface="Arial" charset="0"/>
              </a:rPr>
              <a:t>chred nad oes gan eraill unrhyw beth defnyddiol i’w gynnig</a:t>
            </a:r>
            <a:endParaRPr lang="en-US" dirty="0" smtClean="0">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113" y="2641600"/>
            <a:ext cx="5783262" cy="3048000"/>
          </a:xfrm>
        </p:spPr>
        <p:txBody>
          <a:bodyPr rtlCol="0"/>
          <a:lstStyle/>
          <a:p>
            <a:pPr eaLnBrk="1" fontAlgn="auto" hangingPunct="1">
              <a:spcBef>
                <a:spcPts val="0"/>
              </a:spcBef>
              <a:spcAft>
                <a:spcPts val="0"/>
              </a:spcAft>
              <a:defRPr/>
            </a:pPr>
            <a:r>
              <a:rPr lang="en-GB" dirty="0"/>
              <a:t>The barriers identified for effective school to school working include:</a:t>
            </a:r>
          </a:p>
          <a:p>
            <a:pPr eaLnBrk="1" fontAlgn="auto" hangingPunct="1">
              <a:spcBef>
                <a:spcPts val="0"/>
              </a:spcBef>
              <a:spcAft>
                <a:spcPts val="0"/>
              </a:spcAft>
              <a:defRPr/>
            </a:pPr>
            <a:r>
              <a:rPr lang="en-GB" dirty="0"/>
              <a:t> </a:t>
            </a:r>
          </a:p>
          <a:p>
            <a:pPr marL="342900" indent="-342900" eaLnBrk="1" fontAlgn="auto" hangingPunct="1">
              <a:spcBef>
                <a:spcPts val="0"/>
              </a:spcBef>
              <a:spcAft>
                <a:spcPts val="0"/>
              </a:spcAft>
              <a:buFont typeface="Arial" panose="020B0604020202020204" pitchFamily="34" charset="0"/>
              <a:buChar char="•"/>
              <a:defRPr/>
            </a:pPr>
            <a:r>
              <a:rPr lang="en-GB" dirty="0"/>
              <a:t>lack of commitment by the school leadership;</a:t>
            </a:r>
          </a:p>
          <a:p>
            <a:pPr marL="342900" indent="-342900" eaLnBrk="1" fontAlgn="auto" hangingPunct="1">
              <a:spcBef>
                <a:spcPts val="0"/>
              </a:spcBef>
              <a:spcAft>
                <a:spcPts val="0"/>
              </a:spcAft>
              <a:buFont typeface="Arial" panose="020B0604020202020204" pitchFamily="34" charset="0"/>
              <a:buChar char="•"/>
              <a:defRPr/>
            </a:pPr>
            <a:r>
              <a:rPr lang="en-GB" dirty="0"/>
              <a:t>lack of shared interests; </a:t>
            </a:r>
          </a:p>
          <a:p>
            <a:pPr marL="342900" indent="-342900" eaLnBrk="1" fontAlgn="auto" hangingPunct="1">
              <a:spcBef>
                <a:spcPts val="0"/>
              </a:spcBef>
              <a:spcAft>
                <a:spcPts val="0"/>
              </a:spcAft>
              <a:buFont typeface="Arial" panose="020B0604020202020204" pitchFamily="34" charset="0"/>
              <a:buChar char="•"/>
              <a:defRPr/>
            </a:pPr>
            <a:r>
              <a:rPr lang="en-GB" dirty="0"/>
              <a:t>lack of trust and openness; and</a:t>
            </a:r>
          </a:p>
          <a:p>
            <a:pPr marL="342900" indent="-342900" eaLnBrk="1" fontAlgn="auto" hangingPunct="1">
              <a:spcBef>
                <a:spcPts val="0"/>
              </a:spcBef>
              <a:spcAft>
                <a:spcPts val="0"/>
              </a:spcAft>
              <a:buFont typeface="Arial" panose="020B0604020202020204" pitchFamily="34" charset="0"/>
              <a:buChar char="•"/>
              <a:defRPr/>
            </a:pPr>
            <a:r>
              <a:rPr lang="en-GB" dirty="0"/>
              <a:t>a belief that others have nothing useful to </a:t>
            </a:r>
            <a:r>
              <a:rPr lang="en-GB" dirty="0" smtClean="0"/>
              <a:t>offer </a:t>
            </a:r>
            <a:endParaRPr dirty="0"/>
          </a:p>
        </p:txBody>
      </p:sp>
      <p:pic>
        <p:nvPicPr>
          <p:cNvPr id="13317" name="Picture 5"/>
          <p:cNvPicPr>
            <a:picLocks noChangeAspect="1"/>
          </p:cNvPicPr>
          <p:nvPr/>
        </p:nvPicPr>
        <p:blipFill>
          <a:blip r:embed="rId2" cstate="print"/>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72175" cy="533400"/>
          </a:xfrm>
        </p:spPr>
        <p:txBody>
          <a:bodyPr rtlCol="0"/>
          <a:lstStyle/>
          <a:p>
            <a:pPr marL="12700" algn="l" eaLnBrk="1" fontAlgn="auto" hangingPunct="1">
              <a:spcBef>
                <a:spcPts val="0"/>
              </a:spcBef>
              <a:spcAft>
                <a:spcPts val="0"/>
              </a:spcAft>
              <a:defRPr/>
            </a:pPr>
            <a:r>
              <a:rPr lang="en-GB" spc="-10" dirty="0" err="1"/>
              <a:t>Prif</a:t>
            </a:r>
            <a:r>
              <a:rPr lang="en-GB" spc="-10" dirty="0"/>
              <a:t> </a:t>
            </a:r>
            <a:r>
              <a:rPr lang="en-GB" spc="-10" dirty="0" err="1"/>
              <a:t>ganfyddiadau</a:t>
            </a:r>
            <a:endParaRPr spc="-10" dirty="0"/>
          </a:p>
        </p:txBody>
      </p:sp>
      <p:sp>
        <p:nvSpPr>
          <p:cNvPr id="14338" name="object 3"/>
          <p:cNvSpPr>
            <a:spLocks noGrp="1"/>
          </p:cNvSpPr>
          <p:nvPr>
            <p:ph sz="half" idx="2"/>
          </p:nvPr>
        </p:nvSpPr>
        <p:spPr>
          <a:xfrm>
            <a:off x="527050" y="2641600"/>
            <a:ext cx="5729288" cy="3386138"/>
          </a:xfrm>
        </p:spPr>
        <p:txBody>
          <a:bodyPr/>
          <a:lstStyle/>
          <a:p>
            <a:pPr marL="355600" indent="-355600" eaLnBrk="1" hangingPunct="1">
              <a:spcBef>
                <a:spcPct val="0"/>
              </a:spcBef>
              <a:buFontTx/>
              <a:buChar char="•"/>
            </a:pPr>
            <a:r>
              <a:rPr lang="cy-GB" smtClean="0">
                <a:latin typeface="Arial" charset="0"/>
                <a:cs typeface="Arial" charset="0"/>
              </a:rPr>
              <a:t>Mewn tua hanner yr ysgolion yr ymwelwyd â nhw, mae’r gweithgarwch wedi’i frocera rhwng ysgolion (ar wahân i gydweithio 14-19) yn ddiweddar ac mae’n rhy gynnar i weld yr effaith ar safonau</a:t>
            </a:r>
          </a:p>
          <a:p>
            <a:pPr marL="355600" indent="-355600" eaLnBrk="1" hangingPunct="1">
              <a:spcBef>
                <a:spcPct val="0"/>
              </a:spcBef>
              <a:buFontTx/>
              <a:buChar char="•"/>
            </a:pPr>
            <a:endParaRPr lang="cy-GB" smtClean="0">
              <a:latin typeface="Arial" charset="0"/>
              <a:cs typeface="Arial" charset="0"/>
            </a:endParaRPr>
          </a:p>
          <a:p>
            <a:pPr marL="355600" indent="-355600" eaLnBrk="1" hangingPunct="1">
              <a:spcBef>
                <a:spcPct val="0"/>
              </a:spcBef>
              <a:buFontTx/>
              <a:buChar char="•"/>
            </a:pPr>
            <a:r>
              <a:rPr lang="cy-GB" smtClean="0">
                <a:latin typeface="Arial" charset="0"/>
                <a:cs typeface="Arial" charset="0"/>
              </a:rPr>
              <a:t>Roedd bron pob un o’r trefniadau ffedereiddio presennol yn deillio o angen i arbed arian neu achub ysgolion rhag cael eu cau</a:t>
            </a:r>
            <a:endParaRPr lang="en-US" smtClean="0">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14340" name="object 5"/>
          <p:cNvSpPr>
            <a:spLocks noGrp="1"/>
          </p:cNvSpPr>
          <p:nvPr>
            <p:ph sz="half" idx="3"/>
          </p:nvPr>
        </p:nvSpPr>
        <p:spPr>
          <a:xfrm>
            <a:off x="6615113" y="2641600"/>
            <a:ext cx="5783262" cy="2709863"/>
          </a:xfrm>
        </p:spPr>
        <p:txBody>
          <a:bodyPr/>
          <a:lstStyle/>
          <a:p>
            <a:pPr marL="342900" indent="-342900" eaLnBrk="1" hangingPunct="1">
              <a:spcBef>
                <a:spcPct val="0"/>
              </a:spcBef>
              <a:buFontTx/>
              <a:buChar char="•"/>
            </a:pPr>
            <a:r>
              <a:rPr lang="en-GB" smtClean="0">
                <a:latin typeface="Arial" charset="0"/>
                <a:cs typeface="Arial" charset="0"/>
              </a:rPr>
              <a:t>In around half of schools visited the brokered school-to-school activity (apart from 14-19 collaboration) is recent and it is too early to see the impact on standards  </a:t>
            </a:r>
          </a:p>
          <a:p>
            <a:pPr marL="342900" indent="-342900" eaLnBrk="1" hangingPunct="1">
              <a:spcBef>
                <a:spcPct val="0"/>
              </a:spcBef>
              <a:buFontTx/>
              <a:buChar char="•"/>
            </a:pPr>
            <a:r>
              <a:rPr lang="en-GB" smtClean="0">
                <a:latin typeface="Arial" charset="0"/>
                <a:cs typeface="Arial" charset="0"/>
              </a:rPr>
              <a:t> </a:t>
            </a:r>
          </a:p>
          <a:p>
            <a:pPr marL="342900" indent="-342900" eaLnBrk="1" hangingPunct="1">
              <a:spcBef>
                <a:spcPct val="0"/>
              </a:spcBef>
              <a:buFontTx/>
              <a:buChar char="•"/>
            </a:pPr>
            <a:r>
              <a:rPr lang="en-GB" smtClean="0">
                <a:latin typeface="Arial" charset="0"/>
                <a:cs typeface="Arial" charset="0"/>
              </a:rPr>
              <a:t>Nearly all existing federation arrangements originated from a need to save money or save schools from closure</a:t>
            </a:r>
            <a:endParaRPr lang="en-US" smtClean="0">
              <a:latin typeface="Arial" charset="0"/>
              <a:cs typeface="Arial" charset="0"/>
            </a:endParaRPr>
          </a:p>
        </p:txBody>
      </p:sp>
      <p:pic>
        <p:nvPicPr>
          <p:cNvPr id="14341" name="Picture 5"/>
          <p:cNvPicPr>
            <a:picLocks noChangeAspect="1"/>
          </p:cNvPicPr>
          <p:nvPr/>
        </p:nvPicPr>
        <p:blipFill>
          <a:blip r:embed="rId2" cstate="print"/>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2"/>
          <p:cNvSpPr>
            <a:spLocks noGrp="1"/>
          </p:cNvSpPr>
          <p:nvPr>
            <p:ph sz="half" idx="2"/>
          </p:nvPr>
        </p:nvSpPr>
        <p:spPr>
          <a:xfrm>
            <a:off x="527050" y="2641600"/>
            <a:ext cx="5729288" cy="6093976"/>
          </a:xfrm>
        </p:spPr>
        <p:txBody>
          <a:bodyPr/>
          <a:lstStyle/>
          <a:p>
            <a:pPr eaLnBrk="1" hangingPunct="1">
              <a:spcBef>
                <a:spcPct val="0"/>
              </a:spcBef>
            </a:pPr>
            <a:r>
              <a:rPr lang="cy-GB" dirty="0" smtClean="0">
                <a:latin typeface="Arial" charset="0"/>
                <a:cs typeface="Arial" charset="0"/>
              </a:rPr>
              <a:t>Bu manteision ariannol ym mron pob un o’r ffederasiynau.  Mae’r rhain yn deillio o:</a:t>
            </a:r>
          </a:p>
          <a:p>
            <a:pPr eaLnBrk="1" hangingPunct="1">
              <a:spcBef>
                <a:spcPct val="0"/>
              </a:spcBef>
            </a:pPr>
            <a:endParaRPr lang="cy-GB" dirty="0" smtClean="0">
              <a:latin typeface="Arial" charset="0"/>
              <a:cs typeface="Arial" charset="0"/>
            </a:endParaRPr>
          </a:p>
          <a:p>
            <a:pPr marL="355600" indent="-355600" eaLnBrk="1" hangingPunct="1">
              <a:spcBef>
                <a:spcPct val="0"/>
              </a:spcBef>
              <a:buFontTx/>
              <a:buChar char="•"/>
            </a:pPr>
            <a:r>
              <a:rPr lang="cy-GB" dirty="0" smtClean="0">
                <a:latin typeface="Arial" charset="0"/>
                <a:cs typeface="Arial" charset="0"/>
              </a:rPr>
              <a:t>rannu a chyfuno staff ac arbenigedd;</a:t>
            </a:r>
            <a:endParaRPr lang="en-GB" dirty="0" smtClean="0">
              <a:latin typeface="Arial" charset="0"/>
              <a:cs typeface="Arial" charset="0"/>
            </a:endParaRPr>
          </a:p>
          <a:p>
            <a:pPr marL="355600" indent="-355600" eaLnBrk="1" hangingPunct="1">
              <a:spcBef>
                <a:spcPct val="0"/>
              </a:spcBef>
              <a:buFontTx/>
              <a:buChar char="•"/>
            </a:pPr>
            <a:r>
              <a:rPr lang="cy-GB" dirty="0" smtClean="0">
                <a:latin typeface="Arial" charset="0"/>
                <a:cs typeface="Arial" charset="0"/>
              </a:rPr>
              <a:t>cyflawni dull cyson, er enghraifft i arfer asesu, datblygu medrau a rheoli ymddygiad;</a:t>
            </a:r>
            <a:endParaRPr lang="en-GB" dirty="0" smtClean="0">
              <a:latin typeface="Arial" charset="0"/>
              <a:cs typeface="Arial" charset="0"/>
            </a:endParaRPr>
          </a:p>
          <a:p>
            <a:pPr marL="355600" indent="-355600" eaLnBrk="1" hangingPunct="1">
              <a:spcBef>
                <a:spcPct val="0"/>
              </a:spcBef>
              <a:buFontTx/>
              <a:buChar char="•"/>
            </a:pPr>
            <a:r>
              <a:rPr lang="cy-GB" dirty="0" smtClean="0">
                <a:latin typeface="Arial" charset="0"/>
                <a:cs typeface="Arial" charset="0"/>
              </a:rPr>
              <a:t>gallu taro bargen well ar gyfer gwasanaethau ac adnoddau; a</a:t>
            </a:r>
            <a:endParaRPr lang="en-GB" dirty="0" smtClean="0">
              <a:latin typeface="Arial" charset="0"/>
              <a:cs typeface="Arial" charset="0"/>
            </a:endParaRPr>
          </a:p>
          <a:p>
            <a:pPr marL="355600" indent="-355600" eaLnBrk="1" hangingPunct="1">
              <a:spcBef>
                <a:spcPct val="0"/>
              </a:spcBef>
              <a:buFontTx/>
              <a:buChar char="•"/>
            </a:pPr>
            <a:r>
              <a:rPr lang="cy-GB" dirty="0" smtClean="0">
                <a:latin typeface="Arial" charset="0"/>
                <a:cs typeface="Arial" charset="0"/>
              </a:rPr>
              <a:t>rhesymoli’r strwythur staffio (er enghraifft cael un pennaeth adran yn hytrach na dau).</a:t>
            </a:r>
          </a:p>
          <a:p>
            <a:pPr eaLnBrk="1" hangingPunct="1">
              <a:spcBef>
                <a:spcPct val="0"/>
              </a:spcBef>
              <a:buFontTx/>
              <a:buChar char="•"/>
            </a:pPr>
            <a:endParaRPr lang="cy-GB" dirty="0" smtClean="0">
              <a:latin typeface="Arial" charset="0"/>
              <a:cs typeface="Arial" charset="0"/>
            </a:endParaRPr>
          </a:p>
          <a:p>
            <a:pPr eaLnBrk="1" hangingPunct="1">
              <a:spcBef>
                <a:spcPct val="0"/>
              </a:spcBef>
            </a:pPr>
            <a:r>
              <a:rPr lang="cy-GB" dirty="0" smtClean="0">
                <a:latin typeface="Arial" charset="0"/>
                <a:cs typeface="Arial" charset="0"/>
              </a:rPr>
              <a:t>Caiff ysgolion wedi’u ffedereiddio eu cofrestru’n ysgolion unigol, sy’n golygu, at ddibenion archwilio ac arolygu, cânt eu trin ar wahân.  Mae hyn yn gwastraffu amser ac adnoddau</a:t>
            </a:r>
            <a:endParaRPr lang="en-GB" dirty="0" smtClean="0">
              <a:latin typeface="Arial" charset="0"/>
              <a:cs typeface="Arial" charset="0"/>
            </a:endParaRPr>
          </a:p>
        </p:txBody>
      </p:sp>
      <p:sp>
        <p:nvSpPr>
          <p:cNvPr id="4" name="Content Placeholder 3"/>
          <p:cNvSpPr>
            <a:spLocks noGrp="1"/>
          </p:cNvSpPr>
          <p:nvPr>
            <p:ph sz="half" idx="3"/>
          </p:nvPr>
        </p:nvSpPr>
        <p:spPr>
          <a:xfrm>
            <a:off x="6615113" y="2641600"/>
            <a:ext cx="5783262" cy="6094413"/>
          </a:xfrm>
        </p:spPr>
        <p:txBody>
          <a:bodyPr/>
          <a:lstStyle/>
          <a:p>
            <a:pPr eaLnBrk="1" fontAlgn="auto" hangingPunct="1">
              <a:spcBef>
                <a:spcPts val="0"/>
              </a:spcBef>
              <a:spcAft>
                <a:spcPts val="0"/>
              </a:spcAft>
              <a:defRPr/>
            </a:pPr>
            <a:r>
              <a:rPr lang="en-GB" dirty="0"/>
              <a:t>In nearly all federations there have been financial benefits. These derive from:</a:t>
            </a:r>
          </a:p>
          <a:p>
            <a:pPr eaLnBrk="1" fontAlgn="auto" hangingPunct="1">
              <a:spcBef>
                <a:spcPts val="0"/>
              </a:spcBef>
              <a:spcAft>
                <a:spcPts val="0"/>
              </a:spcAft>
              <a:defRPr/>
            </a:pPr>
            <a:r>
              <a:rPr lang="en-GB" dirty="0"/>
              <a:t> </a:t>
            </a:r>
          </a:p>
          <a:p>
            <a:pPr marL="342900" indent="-342900" eaLnBrk="1" fontAlgn="auto" hangingPunct="1">
              <a:spcBef>
                <a:spcPts val="0"/>
              </a:spcBef>
              <a:spcAft>
                <a:spcPts val="0"/>
              </a:spcAft>
              <a:buFont typeface="Arial" panose="020B0604020202020204" pitchFamily="34" charset="0"/>
              <a:buChar char="•"/>
              <a:defRPr/>
            </a:pPr>
            <a:r>
              <a:rPr lang="en-GB" dirty="0"/>
              <a:t>sharing and pooling of staff and expertise;</a:t>
            </a:r>
          </a:p>
          <a:p>
            <a:pPr marL="342900" indent="-342900" eaLnBrk="1" fontAlgn="auto" hangingPunct="1">
              <a:spcBef>
                <a:spcPts val="0"/>
              </a:spcBef>
              <a:spcAft>
                <a:spcPts val="0"/>
              </a:spcAft>
              <a:buFont typeface="Arial" panose="020B0604020202020204" pitchFamily="34" charset="0"/>
              <a:buChar char="•"/>
              <a:defRPr/>
            </a:pPr>
            <a:r>
              <a:rPr lang="en-GB" dirty="0"/>
              <a:t>achieving consistency of approach, for example, to assessment practice, the development of skills and behaviour management; </a:t>
            </a:r>
          </a:p>
          <a:p>
            <a:pPr marL="342900" indent="-342900" eaLnBrk="1" fontAlgn="auto" hangingPunct="1">
              <a:spcBef>
                <a:spcPts val="0"/>
              </a:spcBef>
              <a:spcAft>
                <a:spcPts val="0"/>
              </a:spcAft>
              <a:buFont typeface="Arial" panose="020B0604020202020204" pitchFamily="34" charset="0"/>
              <a:buChar char="•"/>
              <a:defRPr/>
            </a:pPr>
            <a:r>
              <a:rPr lang="en-GB" dirty="0"/>
              <a:t>being able to negotiate better deals for services and resources ; and </a:t>
            </a:r>
          </a:p>
          <a:p>
            <a:pPr marL="342900" indent="-342900" eaLnBrk="1" fontAlgn="auto" hangingPunct="1">
              <a:spcBef>
                <a:spcPts val="0"/>
              </a:spcBef>
              <a:spcAft>
                <a:spcPts val="0"/>
              </a:spcAft>
              <a:buFont typeface="Arial" panose="020B0604020202020204" pitchFamily="34" charset="0"/>
              <a:buChar char="•"/>
              <a:defRPr/>
            </a:pPr>
            <a:r>
              <a:rPr lang="en-GB" dirty="0"/>
              <a:t>rationalising the staffing structure (for example one head of department rather than two).</a:t>
            </a:r>
          </a:p>
          <a:p>
            <a:pPr eaLnBrk="1" fontAlgn="auto" hangingPunct="1">
              <a:spcBef>
                <a:spcPts val="0"/>
              </a:spcBef>
              <a:spcAft>
                <a:spcPts val="0"/>
              </a:spcAft>
              <a:defRPr/>
            </a:pPr>
            <a:r>
              <a:rPr lang="en-GB" dirty="0"/>
              <a:t> </a:t>
            </a:r>
          </a:p>
          <a:p>
            <a:pPr eaLnBrk="1" fontAlgn="auto" hangingPunct="1">
              <a:spcBef>
                <a:spcPts val="0"/>
              </a:spcBef>
              <a:spcAft>
                <a:spcPts val="0"/>
              </a:spcAft>
              <a:defRPr/>
            </a:pPr>
            <a:r>
              <a:rPr lang="en-GB" dirty="0"/>
              <a:t>Federated schools are registered as separate schools which mean that for audit and inspection purposes they are treated separately.  This wastes time and resources</a:t>
            </a:r>
          </a:p>
        </p:txBody>
      </p:sp>
    </p:spTree>
  </p:cSld>
  <p:clrMapOvr>
    <a:masterClrMapping/>
  </p:clrMapOvr>
</p:sld>
</file>

<file path=ppt/theme/theme1.xml><?xml version="1.0" encoding="utf-8"?>
<a:theme xmlns:a="http://schemas.openxmlformats.org/drawingml/2006/main" name="Remit survey Power Point (Upda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cademic_x0020_Year xmlns="4c2d5879-4e17-4934-9dac-90b30ab598df" xsi:nil="true"/>
    <Retention_x0020_Year xmlns="4c2d5879-4e17-4934-9dac-90b30ab598df" xsi:nil="true"/>
    <Financial_x0020_Year xmlns="4c2d5879-4e17-4934-9dac-90b30ab598df" xsi:nil="true"/>
    <Title_x0020__x0028_Welsh_x0029_ xmlns="4c2d5879-4e17-4934-9dac-90b30ab598df">School to School Support</Title_x0020__x0028_Welsh_x0029_>
    <COBAS_x0020_Thematic_x0020_Event_x0020_ID xmlns="4c2d5879-4e17-4934-9dac-90b30ab598df" xsi:nil="true"/>
    <Year_x0020_of_x0020_Survey xmlns="4c2d5879-4e17-4934-9dac-90b30ab598df">2015</Year_x0020_of_x0020_Survey>
    <Calendar_x0020_Year xmlns="4c2d5879-4e17-4934-9dac-90b30ab598df" xsi:nil="true"/>
    <TaxCatchAll xmlns="4c2d5879-4e17-4934-9dac-90b30ab598df">
      <Value>1</Value>
    </TaxCatchAll>
    <COBAS_x0020_Event_x0020_Title xmlns="4c2d5879-4e17-4934-9dac-90b30ab598df">School to school support </COBAS_x0020_Event_x0020_Title>
    <Lead_x0020_Inspector xmlns="4c2d5879-4e17-4934-9dac-90b30ab598df">
      <UserInfo>
        <DisplayName>Sue Halliwell</DisplayName>
        <AccountId>40</AccountId>
        <AccountType/>
      </UserInfo>
    </Lead_x0020_Inspector>
    <COBAS_x0020_Event_x0020_Short_x0020_Title xmlns="4c2d5879-4e17-4934-9dac-90b30ab598df">05227</COBAS_x0020_Event_x0020_Short_x0020_Titl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OBAS_x0020_Event_x0020_ID xmlns="4c2d5879-4e17-4934-9dac-90b30ab598df">School to School Support</COBAS_x0020_Event_x0020_ID>
  </documentManagement>
</p:properties>
</file>

<file path=customXml/item2.xml><?xml version="1.0" encoding="utf-8"?>
<ct:contentTypeSchema xmlns:ct="http://schemas.microsoft.com/office/2006/metadata/contentType" xmlns:ma="http://schemas.microsoft.com/office/2006/metadata/properties/metaAttributes" ct:_="" ma:_="" ma:contentTypeName="Thematic survey PPT" ma:contentTypeID="0x0101004FF563581D1EBA4688BFE70077AFADA60312000AAD7F076E450E48B5A0AC7B3FF907F3" ma:contentTypeVersion="41" ma:contentTypeDescription="Thematic survey PPT" ma:contentTypeScope="" ma:versionID="b2f89b4fe9f9cb40d08782d710462efb">
  <xsd:schema xmlns:xsd="http://www.w3.org/2001/XMLSchema" xmlns:xs="http://www.w3.org/2001/XMLSchema" xmlns:p="http://schemas.microsoft.com/office/2006/metadata/properties" xmlns:ns2="4c2d5879-4e17-4934-9dac-90b30ab598df" targetNamespace="http://schemas.microsoft.com/office/2006/metadata/properties" ma:root="true" ma:fieldsID="993fe19e9462d6177277130942852f85"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CE005A-6255-4FFB-9EA1-09C357CDDB75}">
  <ds:schemaRefs>
    <ds:schemaRef ds:uri="http://schemas.microsoft.com/office/2006/documentManagement/types"/>
    <ds:schemaRef ds:uri="http://purl.org/dc/dcmitype/"/>
    <ds:schemaRef ds:uri="http://schemas.openxmlformats.org/package/2006/metadata/core-properties"/>
    <ds:schemaRef ds:uri="http://www.w3.org/XML/1998/namespace"/>
    <ds:schemaRef ds:uri="4c2d5879-4e17-4934-9dac-90b30ab598df"/>
    <ds:schemaRef ds:uri="http://purl.org/dc/terms/"/>
    <ds:schemaRef ds:uri="http://purl.org/dc/elements/1.1/"/>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748DAD2E-D004-4196-B1AF-DD0F2B2915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3D79275-F192-46FB-92C1-F90C8844CE10}">
  <ds:schemaRefs>
    <ds:schemaRef ds:uri="http://schemas.microsoft.com/office/2006/metadata/customXsn"/>
  </ds:schemaRefs>
</ds:datastoreItem>
</file>

<file path=customXml/itemProps4.xml><?xml version="1.0" encoding="utf-8"?>
<ds:datastoreItem xmlns:ds="http://schemas.openxmlformats.org/officeDocument/2006/customXml" ds:itemID="{AE928E5A-ACF9-4B53-97CA-4B5CE6847F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Remit%20survey%20Power%20Point%20(Updated)</Template>
  <TotalTime>105</TotalTime>
  <Words>1715</Words>
  <Application>Microsoft Office PowerPoint</Application>
  <PresentationFormat>Custom</PresentationFormat>
  <Paragraphs>215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Remit survey Power Point (Updated)</vt:lpstr>
      <vt:lpstr>PowerPoint Presentation</vt:lpstr>
      <vt:lpstr>Cefndir</vt:lpstr>
      <vt:lpstr>Prif ganfyddiadau</vt:lpstr>
      <vt:lpstr>Prif ganfyddiadau</vt:lpstr>
      <vt:lpstr>Prif ganfyddiadau</vt:lpstr>
      <vt:lpstr>Prif ganfyddiadau</vt:lpstr>
      <vt:lpstr>Prif ganfyddiadau</vt:lpstr>
      <vt:lpstr>Prif ganfyddiadau</vt:lpstr>
      <vt:lpstr>PowerPoint Presentation</vt:lpstr>
      <vt:lpstr>Prif ganfyddiadau</vt:lpstr>
      <vt:lpstr>Argymhellion</vt:lpstr>
      <vt:lpstr>Recommendations</vt:lpstr>
      <vt:lpstr>Recommendations</vt:lpstr>
      <vt:lpstr>Arfer orau</vt:lpstr>
      <vt:lpstr>PowerPoint Presentation</vt:lpstr>
      <vt:lpstr>10 cwestiwn i ddarparwyr</vt:lpstr>
      <vt:lpstr>10 cwestiwn i ddarparwyr</vt:lpstr>
      <vt:lpstr>Cwestiynau...</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to School Support</dc:title>
  <dc:creator>Liz Miles</dc:creator>
  <cp:lastModifiedBy>Robert Gairey</cp:lastModifiedBy>
  <cp:revision>24</cp:revision>
  <dcterms:created xsi:type="dcterms:W3CDTF">2015-05-08T09:52:52Z</dcterms:created>
  <dcterms:modified xsi:type="dcterms:W3CDTF">2015-08-07T08:41:35Z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_x0020_Language">
    <vt:lpwstr>1;#English|777de1d1-cd30-4966-a2e3-f61db4c431e8</vt:lpwstr>
  </property>
  <property fmtid="{D5CDD505-2E9C-101B-9397-08002B2CF9AE}" pid="7" name="Estyn Language">
    <vt:lpwstr>1;#English|777de1d1-cd30-4966-a2e3-f61db4c431e8</vt:lpwstr>
  </property>
  <property fmtid="{D5CDD505-2E9C-101B-9397-08002B2CF9AE}" pid="8" name="Academic Year">
    <vt:lpwstr/>
  </property>
  <property fmtid="{D5CDD505-2E9C-101B-9397-08002B2CF9AE}" pid="9" name="Retention Year">
    <vt:lpwstr/>
  </property>
  <property fmtid="{D5CDD505-2E9C-101B-9397-08002B2CF9AE}" pid="10" name="Financial Year">
    <vt:lpwstr/>
  </property>
  <property fmtid="{D5CDD505-2E9C-101B-9397-08002B2CF9AE}" pid="11" name="Title (Welsh)">
    <vt:lpwstr>School to School Support</vt:lpwstr>
  </property>
  <property fmtid="{D5CDD505-2E9C-101B-9397-08002B2CF9AE}" pid="12" name="COBAS Thematic Event ID">
    <vt:lpwstr/>
  </property>
  <property fmtid="{D5CDD505-2E9C-101B-9397-08002B2CF9AE}" pid="13" name="Year of Survey">
    <vt:lpwstr>2015</vt:lpwstr>
  </property>
  <property fmtid="{D5CDD505-2E9C-101B-9397-08002B2CF9AE}" pid="14" name="Calendar Year">
    <vt:lpwstr/>
  </property>
  <property fmtid="{D5CDD505-2E9C-101B-9397-08002B2CF9AE}" pid="15" name="TaxCatchAll">
    <vt:lpwstr>1;#</vt:lpwstr>
  </property>
  <property fmtid="{D5CDD505-2E9C-101B-9397-08002B2CF9AE}" pid="16" name="COBAS Event Title">
    <vt:lpwstr>School to school support </vt:lpwstr>
  </property>
  <property fmtid="{D5CDD505-2E9C-101B-9397-08002B2CF9AE}" pid="17" name="Lead Inspector">
    <vt:lpwstr>40;#Sue Halliwell</vt:lpwstr>
  </property>
  <property fmtid="{D5CDD505-2E9C-101B-9397-08002B2CF9AE}" pid="18" name="COBAS Event Short Title">
    <vt:lpwstr>05227</vt:lpwstr>
  </property>
  <property fmtid="{D5CDD505-2E9C-101B-9397-08002B2CF9AE}" pid="19" name="b6bad8d7342d4cc5ae5d0cd685ebd519">
    <vt:lpwstr>English777de1d1-cd30-4966-a2e3-f61db4c431e8</vt:lpwstr>
  </property>
  <property fmtid="{D5CDD505-2E9C-101B-9397-08002B2CF9AE}" pid="20" name="COBAS Event ID">
    <vt:lpwstr>School to School Support</vt:lpwstr>
  </property>
</Properties>
</file>