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4"/>
  </p:notesMasterIdLst>
  <p:handoutMasterIdLst>
    <p:handoutMasterId r:id="rId35"/>
  </p:handoutMasterIdLst>
  <p:sldIdLst>
    <p:sldId id="329" r:id="rId6"/>
    <p:sldId id="281" r:id="rId7"/>
    <p:sldId id="316" r:id="rId8"/>
    <p:sldId id="328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ABE1"/>
    <a:srgbClr val="015284"/>
    <a:srgbClr val="D60134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98894" autoAdjust="0"/>
  </p:normalViewPr>
  <p:slideViewPr>
    <p:cSldViewPr>
      <p:cViewPr>
        <p:scale>
          <a:sx n="80" d="100"/>
          <a:sy n="80" d="100"/>
        </p:scale>
        <p:origin x="-156" y="-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notesViewPr>
    <p:cSldViewPr>
      <p:cViewPr>
        <p:scale>
          <a:sx n="100" d="100"/>
          <a:sy n="100" d="100"/>
        </p:scale>
        <p:origin x="-882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2EDE8CE-6AC9-4249-8C6C-31B34EFF8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15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1" tIns="47780" rIns="95561" bIns="4778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BC0FBBB-1DFC-41A6-8310-41C85B6A4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967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DEA-F6E8-4B31-B180-0F9C0729564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1484313"/>
            <a:ext cx="1960562" cy="5373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84313"/>
            <a:ext cx="5730875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843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2743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2743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estyn_powerpoint_0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43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743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1528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528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528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528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9ABE1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1988840"/>
            <a:ext cx="9144000" cy="33843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" y="249529"/>
            <a:ext cx="1872208" cy="13489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513" y="269112"/>
            <a:ext cx="3619980" cy="1369024"/>
          </a:xfrm>
          <a:prstGeom prst="rect">
            <a:avLst/>
          </a:prstGeom>
        </p:spPr>
      </p:pic>
      <p:sp>
        <p:nvSpPr>
          <p:cNvPr id="6" name="Title 6"/>
          <p:cNvSpPr txBox="1">
            <a:spLocks/>
          </p:cNvSpPr>
          <p:nvPr/>
        </p:nvSpPr>
        <p:spPr bwMode="auto">
          <a:xfrm>
            <a:off x="233152" y="2564904"/>
            <a:ext cx="885134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D60134"/>
                </a:solidFill>
                <a:latin typeface="Arial" charset="0"/>
              </a:defRPr>
            </a:lvl9pPr>
          </a:lstStyle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Hyrwyddo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arfer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dda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wrth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fynd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i’r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afael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â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thlodi</a:t>
            </a:r>
            <a:r>
              <a:rPr lang="en-GB" sz="3600" b="1" kern="0" dirty="0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ac </a:t>
            </a:r>
            <a:r>
              <a:rPr lang="en-GB" sz="3600" b="1" kern="0" dirty="0" err="1" smtClean="0">
                <a:solidFill>
                  <a:srgbClr val="0070BB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anfantais</a:t>
            </a:r>
            <a:r>
              <a:rPr lang="en-GB" sz="3200" b="1" kern="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en-GB" sz="3200" b="1" kern="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GB" sz="3600" b="1" kern="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en-GB" sz="3600" b="1" kern="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GB" sz="32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Deunyddiau</a:t>
            </a:r>
            <a:r>
              <a:rPr lang="en-GB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HMS </a:t>
            </a:r>
            <a:r>
              <a:rPr lang="en-GB" sz="32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</a:t>
            </a:r>
            <a:r>
              <a:rPr lang="en-GB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2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gyfer</a:t>
            </a:r>
            <a:r>
              <a:rPr lang="en-GB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2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ysgolion</a:t>
            </a:r>
            <a:r>
              <a:rPr lang="en-GB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GB" sz="3200" b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cynradd</a:t>
            </a:r>
            <a:r>
              <a:rPr lang="en-GB" sz="40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345" y="5949280"/>
            <a:ext cx="3971655" cy="1170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7:  </a:t>
            </a:r>
            <a:r>
              <a:rPr lang="en-GB" sz="2400" b="1" dirty="0">
                <a:solidFill>
                  <a:srgbClr val="FF0000"/>
                </a:solidFill>
              </a:rPr>
              <a:t>Mae </a:t>
            </a:r>
            <a:r>
              <a:rPr lang="en-GB" sz="2400" b="1" dirty="0" err="1">
                <a:solidFill>
                  <a:srgbClr val="FF0000"/>
                </a:solidFill>
              </a:rPr>
              <a:t>blaenoriaethau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presennol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gyfer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mynd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i’r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afael</a:t>
            </a:r>
            <a:r>
              <a:rPr lang="en-GB" sz="2400" b="1" dirty="0">
                <a:solidFill>
                  <a:srgbClr val="FF0000"/>
                </a:solidFill>
              </a:rPr>
              <a:t> ag </a:t>
            </a:r>
            <a:r>
              <a:rPr lang="en-GB" sz="2400" b="1" dirty="0" err="1">
                <a:solidFill>
                  <a:srgbClr val="FF0000"/>
                </a:solidFill>
              </a:rPr>
              <a:t>anfantais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cynnwys</a:t>
            </a:r>
            <a:r>
              <a:rPr lang="en-GB" sz="24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GB" sz="2400" dirty="0"/>
          </a:p>
          <a:p>
            <a:pPr marL="622300" indent="-444500">
              <a:buNone/>
            </a:pPr>
            <a:r>
              <a:rPr lang="en-GB" sz="2400" dirty="0"/>
              <a:t>•	…</a:t>
            </a:r>
          </a:p>
          <a:p>
            <a:pPr marL="622300" indent="-444500">
              <a:buNone/>
            </a:pPr>
            <a:r>
              <a:rPr lang="en-GB" sz="2400" dirty="0"/>
              <a:t>•	…</a:t>
            </a:r>
          </a:p>
          <a:p>
            <a:pPr marL="622300" indent="-444500">
              <a:buNone/>
            </a:pPr>
            <a:r>
              <a:rPr lang="en-GB" sz="2400" dirty="0"/>
              <a:t>•	…</a:t>
            </a:r>
          </a:p>
          <a:p>
            <a:pPr marL="622300" indent="-444500">
              <a:buNone/>
            </a:pPr>
            <a:r>
              <a:rPr lang="en-GB" sz="2400" dirty="0"/>
              <a:t>•	…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(</a:t>
            </a:r>
            <a:r>
              <a:rPr lang="en-GB" sz="2400" i="1" dirty="0" err="1">
                <a:solidFill>
                  <a:srgbClr val="FF0000"/>
                </a:solidFill>
              </a:rPr>
              <a:t>Dylech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gwblhau’r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sleid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hon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gyda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gwybodaeth</a:t>
            </a:r>
            <a:r>
              <a:rPr lang="en-GB" sz="2400" i="1" dirty="0">
                <a:solidFill>
                  <a:srgbClr val="FF0000"/>
                </a:solidFill>
              </a:rPr>
              <a:t> a </a:t>
            </a:r>
            <a:r>
              <a:rPr lang="en-GB" sz="2400" i="1" dirty="0" err="1">
                <a:solidFill>
                  <a:srgbClr val="FF0000"/>
                </a:solidFill>
              </a:rPr>
              <a:t>gymerwyd</a:t>
            </a:r>
            <a:r>
              <a:rPr lang="en-GB" sz="2400" i="1" dirty="0">
                <a:solidFill>
                  <a:srgbClr val="FF0000"/>
                </a:solidFill>
              </a:rPr>
              <a:t> o </a:t>
            </a:r>
            <a:r>
              <a:rPr lang="en-GB" sz="2400" i="1" dirty="0" err="1">
                <a:solidFill>
                  <a:srgbClr val="FF0000"/>
                </a:solidFill>
              </a:rPr>
              <a:t>gynllun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>
                <a:solidFill>
                  <a:srgbClr val="FF0000"/>
                </a:solidFill>
              </a:rPr>
              <a:t>gwella’r</a:t>
            </a:r>
            <a:r>
              <a:rPr lang="en-GB" sz="2400" i="1" dirty="0">
                <a:solidFill>
                  <a:srgbClr val="FF0000"/>
                </a:solidFill>
              </a:rPr>
              <a:t> </a:t>
            </a:r>
            <a:r>
              <a:rPr lang="en-GB" sz="2400" i="1" dirty="0" err="1" smtClean="0">
                <a:solidFill>
                  <a:srgbClr val="FF0000"/>
                </a:solidFill>
              </a:rPr>
              <a:t>ysgol</a:t>
            </a:r>
            <a:r>
              <a:rPr lang="en-GB" sz="2400" i="1" dirty="0" smtClean="0">
                <a:solidFill>
                  <a:srgbClr val="FF0000"/>
                </a:solidFill>
              </a:rPr>
              <a:t>.)</a:t>
            </a:r>
            <a:endParaRPr lang="en-GB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4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628800"/>
            <a:ext cx="7772400" cy="522920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err="1"/>
              <a:t>Rhan</a:t>
            </a:r>
            <a:r>
              <a:rPr lang="en-GB" b="1" dirty="0"/>
              <a:t> 2:  Pa </a:t>
            </a:r>
            <a:r>
              <a:rPr lang="en-GB" b="1" dirty="0" err="1"/>
              <a:t>mor</a:t>
            </a:r>
            <a:r>
              <a:rPr lang="en-GB" b="1" dirty="0"/>
              <a:t> </a:t>
            </a:r>
            <a:r>
              <a:rPr lang="en-GB" b="1" dirty="0" err="1"/>
              <a:t>dda</a:t>
            </a:r>
            <a:r>
              <a:rPr lang="en-GB" b="1" dirty="0"/>
              <a:t> y </a:t>
            </a:r>
            <a:r>
              <a:rPr lang="en-GB" b="1" dirty="0" err="1"/>
              <a:t>mae</a:t>
            </a:r>
            <a:r>
              <a:rPr lang="en-GB" b="1" dirty="0"/>
              <a:t> </a:t>
            </a:r>
            <a:r>
              <a:rPr lang="en-GB" b="1" dirty="0" err="1"/>
              <a:t>ein</a:t>
            </a:r>
            <a:r>
              <a:rPr lang="en-GB" b="1" dirty="0"/>
              <a:t> </a:t>
            </a:r>
            <a:r>
              <a:rPr lang="en-GB" b="1" dirty="0" err="1"/>
              <a:t>disgyblion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anfantais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cyflawni</a:t>
            </a:r>
            <a:r>
              <a:rPr lang="en-GB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19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052736"/>
            <a:ext cx="7772400" cy="580526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Adolygu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Rhan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1 </a:t>
            </a: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400" dirty="0" err="1">
                <a:solidFill>
                  <a:srgbClr val="FF0000"/>
                </a:solidFill>
              </a:rPr>
              <a:t>Sut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ydym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ni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wedi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diffinio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disgyblion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dan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anfantais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400" dirty="0" err="1"/>
              <a:t>Mae’n</a:t>
            </a:r>
            <a:r>
              <a:rPr lang="en-GB" sz="2400" dirty="0"/>
              <a:t> </a:t>
            </a:r>
            <a:r>
              <a:rPr lang="en-GB" sz="2400" dirty="0" err="1"/>
              <a:t>bwysig</a:t>
            </a:r>
            <a:r>
              <a:rPr lang="en-GB" sz="2400" dirty="0"/>
              <a:t> </a:t>
            </a:r>
            <a:r>
              <a:rPr lang="en-GB" sz="2400" dirty="0" err="1"/>
              <a:t>cael</a:t>
            </a:r>
            <a:r>
              <a:rPr lang="en-GB" sz="2400" dirty="0"/>
              <a:t> </a:t>
            </a:r>
            <a:r>
              <a:rPr lang="en-GB" sz="2400" dirty="0" err="1"/>
              <a:t>ystod</a:t>
            </a:r>
            <a:r>
              <a:rPr lang="en-GB" sz="2400" dirty="0"/>
              <a:t> </a:t>
            </a:r>
            <a:r>
              <a:rPr lang="en-GB" sz="2400" dirty="0" err="1"/>
              <a:t>eang</a:t>
            </a:r>
            <a:r>
              <a:rPr lang="en-GB" sz="2400" dirty="0"/>
              <a:t> o </a:t>
            </a:r>
            <a:r>
              <a:rPr lang="en-GB" sz="2400" dirty="0" err="1"/>
              <a:t>feini</a:t>
            </a:r>
            <a:r>
              <a:rPr lang="en-GB" sz="2400" dirty="0"/>
              <a:t> </a:t>
            </a:r>
            <a:r>
              <a:rPr lang="en-GB" sz="2400" dirty="0" err="1"/>
              <a:t>prawf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gyfer</a:t>
            </a:r>
            <a:r>
              <a:rPr lang="en-GB" sz="2400" dirty="0"/>
              <a:t> </a:t>
            </a:r>
            <a:r>
              <a:rPr lang="en-GB" sz="2400" dirty="0" err="1"/>
              <a:t>nodi</a:t>
            </a:r>
            <a:r>
              <a:rPr lang="en-GB" sz="2400" dirty="0"/>
              <a:t>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r>
              <a:rPr lang="en-GB" sz="2400" dirty="0"/>
              <a:t>.  Mae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cynnwys</a:t>
            </a:r>
            <a:r>
              <a:rPr lang="en-GB" sz="24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622300" indent="-355600">
              <a:buNone/>
            </a:pPr>
            <a:r>
              <a:rPr lang="en-GB" sz="2400" dirty="0"/>
              <a:t>•	</a:t>
            </a:r>
            <a:r>
              <a:rPr lang="en-GB" sz="2400" dirty="0" smtClean="0"/>
              <a:t>y </a:t>
            </a:r>
            <a:r>
              <a:rPr lang="en-GB" sz="2400" dirty="0" err="1"/>
              <a:t>rhai</a:t>
            </a:r>
            <a:r>
              <a:rPr lang="en-GB" sz="2400" dirty="0"/>
              <a:t>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gymwys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gael</a:t>
            </a:r>
            <a:r>
              <a:rPr lang="en-GB" sz="2400" dirty="0"/>
              <a:t> </a:t>
            </a:r>
            <a:r>
              <a:rPr lang="en-GB" sz="2400" dirty="0" err="1"/>
              <a:t>prydau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 am </a:t>
            </a:r>
            <a:r>
              <a:rPr lang="en-GB" sz="2400" dirty="0" err="1"/>
              <a:t>ddim</a:t>
            </a:r>
            <a:r>
              <a:rPr lang="en-GB" sz="2400" dirty="0"/>
              <a:t>;</a:t>
            </a:r>
          </a:p>
          <a:p>
            <a:pPr marL="622300" indent="-355600">
              <a:buNone/>
            </a:pPr>
            <a:r>
              <a:rPr lang="en-GB" sz="2400" dirty="0"/>
              <a:t>•	y </a:t>
            </a:r>
            <a:r>
              <a:rPr lang="en-GB" sz="2400" dirty="0" err="1"/>
              <a:t>rhai</a:t>
            </a:r>
            <a:r>
              <a:rPr lang="en-GB" sz="2400" dirty="0"/>
              <a:t> o </a:t>
            </a:r>
            <a:r>
              <a:rPr lang="en-GB" sz="2400" dirty="0" err="1"/>
              <a:t>grwpiau</a:t>
            </a:r>
            <a:r>
              <a:rPr lang="en-GB" sz="2400" dirty="0"/>
              <a:t> </a:t>
            </a:r>
            <a:r>
              <a:rPr lang="en-GB" sz="2400" dirty="0" err="1"/>
              <a:t>lleiafrifol</a:t>
            </a:r>
            <a:r>
              <a:rPr lang="en-GB" sz="2400" dirty="0"/>
              <a:t>;</a:t>
            </a:r>
          </a:p>
          <a:p>
            <a:pPr marL="622300" indent="-355600">
              <a:buNone/>
            </a:pPr>
            <a:r>
              <a:rPr lang="en-GB" sz="2400" dirty="0"/>
              <a:t>•	y </a:t>
            </a:r>
            <a:r>
              <a:rPr lang="en-GB" sz="2400" dirty="0" err="1"/>
              <a:t>rhai</a:t>
            </a:r>
            <a:r>
              <a:rPr lang="en-GB" sz="2400" dirty="0"/>
              <a:t> </a:t>
            </a:r>
            <a:r>
              <a:rPr lang="en-GB" sz="2400" dirty="0" err="1"/>
              <a:t>mewn</a:t>
            </a:r>
            <a:r>
              <a:rPr lang="en-GB" sz="2400" dirty="0"/>
              <a:t> </a:t>
            </a:r>
            <a:r>
              <a:rPr lang="en-GB" sz="2400" dirty="0" err="1"/>
              <a:t>teuluoedd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incwm</a:t>
            </a:r>
            <a:r>
              <a:rPr lang="en-GB" sz="2400" dirty="0"/>
              <a:t> </a:t>
            </a:r>
            <a:r>
              <a:rPr lang="en-GB" sz="2400" dirty="0" err="1"/>
              <a:t>isel</a:t>
            </a:r>
            <a:r>
              <a:rPr lang="en-GB" sz="2400" dirty="0"/>
              <a:t>;</a:t>
            </a:r>
          </a:p>
          <a:p>
            <a:pPr marL="622300" indent="-355600">
              <a:buNone/>
            </a:pPr>
            <a:r>
              <a:rPr lang="en-GB" sz="2400" dirty="0"/>
              <a:t>•	plant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derbyn</a:t>
            </a:r>
            <a:r>
              <a:rPr lang="en-GB" sz="2400" dirty="0"/>
              <a:t> </a:t>
            </a:r>
            <a:r>
              <a:rPr lang="en-GB" sz="2400" dirty="0" err="1"/>
              <a:t>gofal</a:t>
            </a:r>
            <a:r>
              <a:rPr lang="en-GB" sz="2400" dirty="0"/>
              <a:t>; a </a:t>
            </a:r>
          </a:p>
          <a:p>
            <a:pPr marL="622300" indent="-355600">
              <a:buNone/>
            </a:pPr>
            <a:r>
              <a:rPr lang="en-GB" sz="2400" dirty="0"/>
              <a:t>•	</a:t>
            </a:r>
            <a:r>
              <a:rPr lang="en-GB" sz="2400" dirty="0" err="1"/>
              <a:t>phlant</a:t>
            </a:r>
            <a:r>
              <a:rPr lang="en-GB" sz="2400" dirty="0"/>
              <a:t> </a:t>
            </a:r>
            <a:r>
              <a:rPr lang="en-GB" sz="2400" dirty="0" err="1"/>
              <a:t>teithwyr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7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908720"/>
            <a:ext cx="7772400" cy="594928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Adolygu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Rhan</a:t>
            </a:r>
            <a:r>
              <a:rPr lang="en-GB" sz="2400" b="1" dirty="0">
                <a:solidFill>
                  <a:srgbClr val="FF0000"/>
                </a:solidFill>
              </a:rPr>
              <a:t> 1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800" dirty="0">
                <a:solidFill>
                  <a:srgbClr val="FF0000"/>
                </a:solidFill>
              </a:rPr>
              <a:t>Beth </a:t>
            </a:r>
            <a:r>
              <a:rPr lang="en-GB" sz="1800" dirty="0" err="1">
                <a:solidFill>
                  <a:srgbClr val="FF0000"/>
                </a:solidFill>
              </a:rPr>
              <a:t>rydym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ni’n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ei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wybod</a:t>
            </a:r>
            <a:r>
              <a:rPr lang="en-GB" sz="1800" dirty="0">
                <a:solidFill>
                  <a:srgbClr val="FF0000"/>
                </a:solidFill>
              </a:rPr>
              <a:t> am </a:t>
            </a:r>
            <a:r>
              <a:rPr lang="en-GB" sz="1800" dirty="0" err="1">
                <a:solidFill>
                  <a:srgbClr val="FF0000"/>
                </a:solidFill>
              </a:rPr>
              <a:t>effeithiau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tlodi</a:t>
            </a:r>
            <a:r>
              <a:rPr lang="en-GB" sz="1800" dirty="0">
                <a:solidFill>
                  <a:srgbClr val="FF0000"/>
                </a:solidFill>
              </a:rPr>
              <a:t> ac </a:t>
            </a:r>
            <a:r>
              <a:rPr lang="en-GB" sz="1800" dirty="0" err="1">
                <a:solidFill>
                  <a:srgbClr val="FF0000"/>
                </a:solidFill>
              </a:rPr>
              <a:t>anfantais</a:t>
            </a:r>
            <a:r>
              <a:rPr lang="en-GB" sz="1800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700" dirty="0"/>
              <a:t>Bod </a:t>
            </a:r>
            <a:r>
              <a:rPr lang="en-GB" sz="1700" dirty="0" err="1"/>
              <a:t>disgyblion</a:t>
            </a:r>
            <a:r>
              <a:rPr lang="en-GB" sz="1700" dirty="0"/>
              <a:t> </a:t>
            </a:r>
            <a:r>
              <a:rPr lang="en-GB" sz="1700" dirty="0" err="1"/>
              <a:t>dan</a:t>
            </a:r>
            <a:r>
              <a:rPr lang="en-GB" sz="1700" dirty="0"/>
              <a:t> </a:t>
            </a:r>
            <a:r>
              <a:rPr lang="en-GB" sz="1700" dirty="0" err="1"/>
              <a:t>anfantais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</a:t>
            </a:r>
            <a:r>
              <a:rPr lang="en-GB" sz="1700" dirty="0" err="1"/>
              <a:t>fod</a:t>
            </a:r>
            <a:r>
              <a:rPr lang="en-GB" sz="1700" dirty="0"/>
              <a:t> </a:t>
            </a:r>
            <a:r>
              <a:rPr lang="en-GB" sz="1700" dirty="0" err="1"/>
              <a:t>heb</a:t>
            </a:r>
            <a:r>
              <a:rPr lang="en-GB" sz="1700" dirty="0"/>
              <a:t> </a:t>
            </a:r>
            <a:r>
              <a:rPr lang="en-GB" sz="1700" dirty="0" err="1"/>
              <a:t>uchelgais</a:t>
            </a:r>
            <a:r>
              <a:rPr lang="en-GB" sz="1700" dirty="0"/>
              <a:t> a </a:t>
            </a:r>
            <a:r>
              <a:rPr lang="en-GB" sz="1700" dirty="0" err="1"/>
              <a:t>hunan-barch</a:t>
            </a:r>
            <a:r>
              <a:rPr lang="en-GB" sz="1700" dirty="0"/>
              <a:t>, ac </a:t>
            </a:r>
            <a:r>
              <a:rPr lang="en-GB" sz="1700" dirty="0" err="1"/>
              <a:t>i</a:t>
            </a:r>
            <a:r>
              <a:rPr lang="en-GB" sz="1700" dirty="0"/>
              <a:t> </a:t>
            </a:r>
            <a:r>
              <a:rPr lang="en-GB" sz="1700" dirty="0" err="1"/>
              <a:t>fod</a:t>
            </a:r>
            <a:r>
              <a:rPr lang="en-GB" sz="1700" dirty="0"/>
              <a:t> â </a:t>
            </a:r>
            <a:r>
              <a:rPr lang="en-GB" sz="1700" dirty="0" err="1"/>
              <a:t>phroblemau</a:t>
            </a:r>
            <a:r>
              <a:rPr lang="en-GB" sz="1700" dirty="0"/>
              <a:t> </a:t>
            </a:r>
            <a:r>
              <a:rPr lang="en-GB" sz="1700" dirty="0" err="1"/>
              <a:t>ymddygiadol</a:t>
            </a:r>
            <a:r>
              <a:rPr lang="en-GB" sz="1700" dirty="0"/>
              <a:t> ac </a:t>
            </a:r>
            <a:r>
              <a:rPr lang="en-GB" sz="1700" dirty="0" err="1"/>
              <a:t>anhawster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uniaethu</a:t>
            </a:r>
            <a:r>
              <a:rPr lang="en-GB" sz="1700" dirty="0"/>
              <a:t> </a:t>
            </a:r>
            <a:r>
              <a:rPr lang="en-GB" sz="1700" dirty="0" err="1"/>
              <a:t>â’u</a:t>
            </a:r>
            <a:r>
              <a:rPr lang="en-GB" sz="1700" dirty="0"/>
              <a:t> </a:t>
            </a:r>
            <a:r>
              <a:rPr lang="en-GB" sz="1700" dirty="0" err="1"/>
              <a:t>cyfoedion</a:t>
            </a:r>
            <a:r>
              <a:rPr lang="en-GB" sz="17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700" dirty="0"/>
              <a:t>Bod </a:t>
            </a:r>
            <a:r>
              <a:rPr lang="en-GB" sz="1700" dirty="0" err="1"/>
              <a:t>disgyblion</a:t>
            </a:r>
            <a:r>
              <a:rPr lang="en-GB" sz="1700" dirty="0"/>
              <a:t> </a:t>
            </a:r>
            <a:r>
              <a:rPr lang="en-GB" sz="1700" dirty="0" err="1"/>
              <a:t>dan</a:t>
            </a:r>
            <a:r>
              <a:rPr lang="en-GB" sz="1700" dirty="0"/>
              <a:t> </a:t>
            </a:r>
            <a:r>
              <a:rPr lang="en-GB" sz="1700" dirty="0" err="1"/>
              <a:t>anfantais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weld bod y </a:t>
            </a:r>
            <a:r>
              <a:rPr lang="en-GB" sz="1700" dirty="0" err="1"/>
              <a:t>cwricwlwm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amherthnasol</a:t>
            </a:r>
            <a:r>
              <a:rPr lang="en-GB" sz="17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700" dirty="0"/>
              <a:t>Mai </a:t>
            </a:r>
            <a:r>
              <a:rPr lang="en-GB" sz="1700" dirty="0" err="1"/>
              <a:t>mynediad</a:t>
            </a:r>
            <a:r>
              <a:rPr lang="en-GB" sz="1700" dirty="0"/>
              <a:t> </a:t>
            </a:r>
            <a:r>
              <a:rPr lang="en-GB" sz="1700" dirty="0" err="1"/>
              <a:t>cyfyngedig</a:t>
            </a:r>
            <a:r>
              <a:rPr lang="en-GB" sz="1700" dirty="0"/>
              <a:t> </a:t>
            </a:r>
            <a:r>
              <a:rPr lang="en-GB" sz="1700" dirty="0" err="1"/>
              <a:t>sydd</a:t>
            </a:r>
            <a:r>
              <a:rPr lang="en-GB" sz="1700" dirty="0"/>
              <a:t> </a:t>
            </a:r>
            <a:r>
              <a:rPr lang="en-GB" sz="1700" dirty="0" err="1"/>
              <a:t>gan</a:t>
            </a:r>
            <a:r>
              <a:rPr lang="en-GB" sz="1700" dirty="0"/>
              <a:t> </a:t>
            </a:r>
            <a:r>
              <a:rPr lang="en-GB" sz="1700" dirty="0" err="1"/>
              <a:t>ddisgyblion</a:t>
            </a:r>
            <a:r>
              <a:rPr lang="en-GB" sz="1700" dirty="0"/>
              <a:t> </a:t>
            </a:r>
            <a:r>
              <a:rPr lang="en-GB" sz="1700" dirty="0" err="1"/>
              <a:t>mewn</a:t>
            </a:r>
            <a:r>
              <a:rPr lang="en-GB" sz="1700" dirty="0"/>
              <a:t> </a:t>
            </a:r>
            <a:r>
              <a:rPr lang="en-GB" sz="1700" dirty="0" err="1"/>
              <a:t>ysgolion</a:t>
            </a:r>
            <a:r>
              <a:rPr lang="en-GB" sz="1700" dirty="0"/>
              <a:t> </a:t>
            </a:r>
            <a:r>
              <a:rPr lang="en-GB" sz="1700" dirty="0" err="1"/>
              <a:t>difreintiedig</a:t>
            </a:r>
            <a:r>
              <a:rPr lang="en-GB" sz="1700" dirty="0"/>
              <a:t> at </a:t>
            </a:r>
            <a:r>
              <a:rPr lang="en-GB" sz="1700" dirty="0" err="1"/>
              <a:t>weithgareddau</a:t>
            </a:r>
            <a:r>
              <a:rPr lang="en-GB" sz="1700" dirty="0"/>
              <a:t> </a:t>
            </a:r>
            <a:r>
              <a:rPr lang="en-GB" sz="1700" dirty="0" err="1"/>
              <a:t>cerddoriaeth</a:t>
            </a:r>
            <a:r>
              <a:rPr lang="en-GB" sz="1700" dirty="0"/>
              <a:t>, </a:t>
            </a:r>
            <a:r>
              <a:rPr lang="en-GB" sz="1700" dirty="0" err="1"/>
              <a:t>celf</a:t>
            </a:r>
            <a:r>
              <a:rPr lang="en-GB" sz="1700" dirty="0"/>
              <a:t> a </a:t>
            </a:r>
            <a:r>
              <a:rPr lang="en-GB" sz="1700" dirty="0" err="1"/>
              <a:t>gweithgareddau</a:t>
            </a:r>
            <a:r>
              <a:rPr lang="en-GB" sz="1700" dirty="0"/>
              <a:t> y </a:t>
            </a:r>
            <a:r>
              <a:rPr lang="en-GB" sz="1700" dirty="0" err="1"/>
              <a:t>tu</a:t>
            </a:r>
            <a:r>
              <a:rPr lang="en-GB" sz="1700" dirty="0"/>
              <a:t> </a:t>
            </a:r>
            <a:r>
              <a:rPr lang="en-GB" sz="1700" dirty="0" err="1"/>
              <a:t>allan</a:t>
            </a:r>
            <a:r>
              <a:rPr lang="en-GB" sz="1700" dirty="0"/>
              <a:t> </a:t>
            </a:r>
            <a:r>
              <a:rPr lang="en-GB" sz="1700" dirty="0" err="1"/>
              <a:t>i’r</a:t>
            </a:r>
            <a:r>
              <a:rPr lang="en-GB" sz="1700" dirty="0"/>
              <a:t> </a:t>
            </a:r>
            <a:r>
              <a:rPr lang="en-GB" sz="1700" dirty="0" err="1"/>
              <a:t>ysgol</a:t>
            </a:r>
            <a:r>
              <a:rPr lang="en-GB" sz="1700" dirty="0"/>
              <a:t> y </a:t>
            </a:r>
            <a:r>
              <a:rPr lang="en-GB" sz="1700" dirty="0" err="1"/>
              <a:t>bydd</a:t>
            </a:r>
            <a:r>
              <a:rPr lang="en-GB" sz="1700" dirty="0"/>
              <a:t> </a:t>
            </a:r>
            <a:r>
              <a:rPr lang="en-GB" sz="1700" dirty="0" err="1"/>
              <a:t>disgyblion</a:t>
            </a:r>
            <a:r>
              <a:rPr lang="en-GB" sz="1700" dirty="0"/>
              <a:t> </a:t>
            </a:r>
            <a:r>
              <a:rPr lang="en-GB" sz="1700" dirty="0" err="1"/>
              <a:t>mewn</a:t>
            </a:r>
            <a:r>
              <a:rPr lang="en-GB" sz="1700" dirty="0"/>
              <a:t> </a:t>
            </a:r>
            <a:r>
              <a:rPr lang="en-GB" sz="1700" dirty="0" err="1"/>
              <a:t>ysgolion</a:t>
            </a:r>
            <a:r>
              <a:rPr lang="en-GB" sz="1700" dirty="0"/>
              <a:t> </a:t>
            </a:r>
            <a:r>
              <a:rPr lang="en-GB" sz="1700" dirty="0" err="1"/>
              <a:t>breintiedig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eu</a:t>
            </a:r>
            <a:r>
              <a:rPr lang="en-GB" sz="1700" dirty="0"/>
              <a:t> </a:t>
            </a:r>
            <a:r>
              <a:rPr lang="en-GB" sz="1700" dirty="0" err="1"/>
              <a:t>cymryd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ganiataol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gyffredinol</a:t>
            </a:r>
            <a:r>
              <a:rPr lang="en-GB" sz="17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700" dirty="0"/>
              <a:t>Bod </a:t>
            </a:r>
            <a:r>
              <a:rPr lang="en-GB" sz="1700" dirty="0" err="1"/>
              <a:t>disgyblion</a:t>
            </a:r>
            <a:r>
              <a:rPr lang="en-GB" sz="1700" dirty="0"/>
              <a:t> o </a:t>
            </a:r>
            <a:r>
              <a:rPr lang="en-GB" sz="1700" dirty="0" err="1"/>
              <a:t>gefndiroedd</a:t>
            </a:r>
            <a:r>
              <a:rPr lang="en-GB" sz="1700" dirty="0"/>
              <a:t> </a:t>
            </a:r>
            <a:r>
              <a:rPr lang="en-GB" sz="1700" dirty="0" err="1"/>
              <a:t>difreintiedig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</a:t>
            </a:r>
            <a:r>
              <a:rPr lang="en-GB" sz="1700" dirty="0" err="1"/>
              <a:t>fod</a:t>
            </a:r>
            <a:r>
              <a:rPr lang="en-GB" sz="1700" dirty="0"/>
              <a:t> â </a:t>
            </a:r>
            <a:r>
              <a:rPr lang="en-GB" sz="1700" dirty="0" err="1"/>
              <a:t>chofnod</a:t>
            </a:r>
            <a:r>
              <a:rPr lang="en-GB" sz="1700" dirty="0"/>
              <a:t> </a:t>
            </a:r>
            <a:r>
              <a:rPr lang="en-GB" sz="1700" dirty="0" err="1"/>
              <a:t>presenoldeb</a:t>
            </a:r>
            <a:r>
              <a:rPr lang="en-GB" sz="1700" dirty="0"/>
              <a:t> </a:t>
            </a:r>
            <a:r>
              <a:rPr lang="en-GB" sz="1700" dirty="0" err="1"/>
              <a:t>gwael</a:t>
            </a:r>
            <a:r>
              <a:rPr lang="en-GB" sz="1700" dirty="0"/>
              <a:t> ac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llai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aml</a:t>
            </a:r>
            <a:r>
              <a:rPr lang="en-GB" sz="1700" dirty="0"/>
              <a:t> o </a:t>
            </a:r>
            <a:r>
              <a:rPr lang="en-GB" sz="1700" dirty="0" err="1"/>
              <a:t>dderbyn</a:t>
            </a:r>
            <a:r>
              <a:rPr lang="en-GB" sz="1700" dirty="0"/>
              <a:t> </a:t>
            </a:r>
            <a:r>
              <a:rPr lang="en-GB" sz="1700" dirty="0" err="1"/>
              <a:t>diwylliant</a:t>
            </a:r>
            <a:r>
              <a:rPr lang="en-GB" sz="1700" dirty="0"/>
              <a:t> </a:t>
            </a:r>
            <a:r>
              <a:rPr lang="en-GB" sz="1700" dirty="0" err="1"/>
              <a:t>yr</a:t>
            </a:r>
            <a:r>
              <a:rPr lang="en-GB" sz="1700" dirty="0"/>
              <a:t> </a:t>
            </a:r>
            <a:r>
              <a:rPr lang="en-GB" sz="1700" dirty="0" err="1"/>
              <a:t>ysgol</a:t>
            </a:r>
            <a:r>
              <a:rPr lang="en-GB" sz="17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700" dirty="0"/>
              <a:t>Bod </a:t>
            </a:r>
            <a:r>
              <a:rPr lang="en-GB" sz="1700" dirty="0" err="1"/>
              <a:t>disgyblion</a:t>
            </a:r>
            <a:r>
              <a:rPr lang="en-GB" sz="1700" dirty="0"/>
              <a:t> o </a:t>
            </a:r>
            <a:r>
              <a:rPr lang="en-GB" sz="1700" dirty="0" err="1"/>
              <a:t>gefndiroedd</a:t>
            </a:r>
            <a:r>
              <a:rPr lang="en-GB" sz="1700" dirty="0"/>
              <a:t> </a:t>
            </a:r>
            <a:r>
              <a:rPr lang="en-GB" sz="1700" dirty="0" err="1"/>
              <a:t>difreintiedig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</a:t>
            </a:r>
            <a:r>
              <a:rPr lang="en-GB" sz="1700" dirty="0" err="1"/>
              <a:t>fod</a:t>
            </a:r>
            <a:r>
              <a:rPr lang="en-GB" sz="1700" dirty="0"/>
              <a:t> â </a:t>
            </a:r>
            <a:r>
              <a:rPr lang="en-GB" sz="1700" dirty="0" err="1"/>
              <a:t>rhieni</a:t>
            </a:r>
            <a:r>
              <a:rPr lang="en-GB" sz="1700" dirty="0"/>
              <a:t> </a:t>
            </a:r>
            <a:r>
              <a:rPr lang="en-GB" sz="1700" dirty="0" err="1"/>
              <a:t>nad</a:t>
            </a:r>
            <a:r>
              <a:rPr lang="en-GB" sz="1700" dirty="0"/>
              <a:t> </a:t>
            </a:r>
            <a:r>
              <a:rPr lang="en-GB" sz="1700" dirty="0" err="1"/>
              <a:t>ydynt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ymwneud</a:t>
            </a:r>
            <a:r>
              <a:rPr lang="en-GB" sz="1700" dirty="0"/>
              <a:t> </a:t>
            </a:r>
            <a:r>
              <a:rPr lang="en-GB" sz="1700" dirty="0" err="1"/>
              <a:t>gymaint</a:t>
            </a:r>
            <a:r>
              <a:rPr lang="en-GB" sz="1700" dirty="0"/>
              <a:t> ag </a:t>
            </a:r>
            <a:r>
              <a:rPr lang="en-GB" sz="1700" dirty="0" err="1"/>
              <a:t>addysg</a:t>
            </a:r>
            <a:r>
              <a:rPr lang="en-GB" sz="1700" dirty="0"/>
              <a:t> </a:t>
            </a:r>
            <a:r>
              <a:rPr lang="en-GB" sz="1700" dirty="0" err="1"/>
              <a:t>eu</a:t>
            </a:r>
            <a:r>
              <a:rPr lang="en-GB" sz="1700" dirty="0"/>
              <a:t> plant ac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</a:t>
            </a:r>
            <a:r>
              <a:rPr lang="en-GB" sz="1700" dirty="0" err="1"/>
              <a:t>fod</a:t>
            </a:r>
            <a:r>
              <a:rPr lang="en-GB" sz="1700" dirty="0"/>
              <a:t> â </a:t>
            </a:r>
            <a:r>
              <a:rPr lang="en-GB" sz="1700" dirty="0" err="1"/>
              <a:t>chanfyddiad</a:t>
            </a:r>
            <a:r>
              <a:rPr lang="en-GB" sz="1700" dirty="0"/>
              <a:t> a </a:t>
            </a:r>
            <a:r>
              <a:rPr lang="en-GB" sz="1700" dirty="0" err="1"/>
              <a:t>phrofiad</a:t>
            </a:r>
            <a:r>
              <a:rPr lang="en-GB" sz="1700" dirty="0"/>
              <a:t> </a:t>
            </a:r>
            <a:r>
              <a:rPr lang="en-GB" sz="1700" dirty="0" err="1"/>
              <a:t>negyddol</a:t>
            </a:r>
            <a:r>
              <a:rPr lang="en-GB" sz="1700" dirty="0"/>
              <a:t> </a:t>
            </a:r>
            <a:r>
              <a:rPr lang="en-GB" sz="1700" dirty="0" err="1"/>
              <a:t>o’r</a:t>
            </a:r>
            <a:r>
              <a:rPr lang="en-GB" sz="1700" dirty="0"/>
              <a:t> </a:t>
            </a:r>
            <a:r>
              <a:rPr lang="en-GB" sz="1700" dirty="0" err="1"/>
              <a:t>ysgol</a:t>
            </a:r>
            <a:r>
              <a:rPr lang="en-GB" sz="1700" dirty="0"/>
              <a:t> ac </a:t>
            </a:r>
            <a:r>
              <a:rPr lang="en-GB" sz="1700" dirty="0" err="1"/>
              <a:t>addysg</a:t>
            </a:r>
            <a:r>
              <a:rPr lang="en-GB" sz="1700" dirty="0"/>
              <a:t>.</a:t>
            </a:r>
            <a:r>
              <a:rPr lang="en-GB" sz="1800" dirty="0"/>
              <a:t> 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497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268760"/>
            <a:ext cx="7772400" cy="558924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1:  </a:t>
            </a:r>
            <a:r>
              <a:rPr lang="en-GB" sz="2000" b="1" dirty="0" err="1">
                <a:solidFill>
                  <a:srgbClr val="FF0000"/>
                </a:solidFill>
              </a:rPr>
              <a:t>Amcanion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	</a:t>
            </a:r>
            <a:r>
              <a:rPr lang="en-GB" sz="2000" b="1" dirty="0"/>
              <a:t>	</a:t>
            </a:r>
            <a:endParaRPr lang="en-GB" sz="2000" dirty="0"/>
          </a:p>
          <a:p>
            <a:pPr marL="0" indent="0">
              <a:buNone/>
            </a:pPr>
            <a:r>
              <a:rPr lang="en-GB" sz="1000" dirty="0"/>
              <a:t> 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2060"/>
                </a:solidFill>
              </a:rPr>
              <a:t>Erbyn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diwedd</a:t>
            </a:r>
            <a:r>
              <a:rPr lang="en-GB" sz="2000" dirty="0">
                <a:solidFill>
                  <a:srgbClr val="002060"/>
                </a:solidFill>
              </a:rPr>
              <a:t> y </a:t>
            </a:r>
            <a:r>
              <a:rPr lang="en-GB" sz="2000" dirty="0" err="1">
                <a:solidFill>
                  <a:srgbClr val="002060"/>
                </a:solidFill>
              </a:rPr>
              <a:t>sesiwn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hon</a:t>
            </a:r>
            <a:r>
              <a:rPr lang="en-GB" sz="2000" dirty="0">
                <a:solidFill>
                  <a:srgbClr val="002060"/>
                </a:solidFill>
              </a:rPr>
              <a:t>, </a:t>
            </a:r>
            <a:r>
              <a:rPr lang="en-GB" sz="2000" dirty="0" err="1">
                <a:solidFill>
                  <a:srgbClr val="002060"/>
                </a:solidFill>
              </a:rPr>
              <a:t>bydd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cyfranogwyr</a:t>
            </a:r>
            <a:r>
              <a:rPr lang="en-GB" sz="2000" dirty="0">
                <a:solidFill>
                  <a:srgbClr val="002060"/>
                </a:solidFill>
              </a:rPr>
              <a:t> </a:t>
            </a:r>
            <a:r>
              <a:rPr lang="en-GB" sz="2000" dirty="0" err="1">
                <a:solidFill>
                  <a:srgbClr val="002060"/>
                </a:solidFill>
              </a:rPr>
              <a:t>wedi</a:t>
            </a:r>
            <a:r>
              <a:rPr lang="en-GB" sz="2000" dirty="0">
                <a:solidFill>
                  <a:srgbClr val="002060"/>
                </a:solidFill>
              </a:rPr>
              <a:t>:</a:t>
            </a:r>
            <a:r>
              <a:rPr lang="en-GB" sz="2000" dirty="0"/>
              <a:t> </a:t>
            </a:r>
            <a:endParaRPr lang="en-GB" sz="2000" dirty="0" smtClean="0"/>
          </a:p>
          <a:p>
            <a:pPr marL="533400" lvl="3" indent="-266700"/>
            <a:r>
              <a:rPr lang="en-GB" dirty="0" err="1" smtClean="0"/>
              <a:t>archwilio</a:t>
            </a:r>
            <a:r>
              <a:rPr lang="en-GB" dirty="0" smtClean="0"/>
              <a:t> </a:t>
            </a:r>
            <a:r>
              <a:rPr lang="en-GB" dirty="0" err="1"/>
              <a:t>ystod</a:t>
            </a:r>
            <a:r>
              <a:rPr lang="en-GB" dirty="0"/>
              <a:t> o </a:t>
            </a:r>
            <a:r>
              <a:rPr lang="en-GB" dirty="0" err="1"/>
              <a:t>ddata</a:t>
            </a:r>
            <a:r>
              <a:rPr lang="en-GB" dirty="0"/>
              <a:t> </a:t>
            </a:r>
            <a:r>
              <a:rPr lang="en-GB" dirty="0" err="1"/>
              <a:t>cenedlaethol</a:t>
            </a:r>
            <a:r>
              <a:rPr lang="en-GB" dirty="0"/>
              <a:t> a </a:t>
            </a:r>
            <a:r>
              <a:rPr lang="en-GB" dirty="0" err="1"/>
              <a:t>lleol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berfformiad</a:t>
            </a:r>
            <a:r>
              <a:rPr lang="en-GB" dirty="0"/>
              <a:t> </a:t>
            </a:r>
            <a:r>
              <a:rPr lang="en-GB" dirty="0" err="1"/>
              <a:t>disgyblion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anfantais</a:t>
            </a:r>
            <a:r>
              <a:rPr lang="en-GB" dirty="0"/>
              <a:t>; </a:t>
            </a:r>
            <a:r>
              <a:rPr lang="en-GB" dirty="0" smtClean="0"/>
              <a:t>ac</a:t>
            </a:r>
          </a:p>
          <a:p>
            <a:pPr marL="533400" lvl="3" indent="-266700"/>
            <a:r>
              <a:rPr lang="en-GB" dirty="0" err="1" smtClean="0"/>
              <a:t>ystyried</a:t>
            </a:r>
            <a:r>
              <a:rPr lang="en-GB" dirty="0" smtClean="0"/>
              <a:t> </a:t>
            </a:r>
            <a:r>
              <a:rPr lang="en-GB" dirty="0" err="1"/>
              <a:t>perfformiad</a:t>
            </a:r>
            <a:r>
              <a:rPr lang="en-GB" dirty="0"/>
              <a:t> </a:t>
            </a:r>
            <a:r>
              <a:rPr lang="en-GB" dirty="0" err="1"/>
              <a:t>disgyblion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anfantais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ysgol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Cyfnod</a:t>
            </a:r>
            <a:r>
              <a:rPr lang="en-GB" dirty="0"/>
              <a:t> </a:t>
            </a:r>
            <a:r>
              <a:rPr lang="en-GB" dirty="0" err="1"/>
              <a:t>Sylfaen</a:t>
            </a:r>
            <a:r>
              <a:rPr lang="en-GB" dirty="0"/>
              <a:t> a </a:t>
            </a:r>
            <a:r>
              <a:rPr lang="en-GB" dirty="0" err="1"/>
              <a:t>chyfnod</a:t>
            </a:r>
            <a:r>
              <a:rPr lang="en-GB" dirty="0"/>
              <a:t> </a:t>
            </a:r>
            <a:r>
              <a:rPr lang="en-GB" dirty="0" err="1"/>
              <a:t>allweddol</a:t>
            </a:r>
            <a:r>
              <a:rPr lang="en-GB" dirty="0"/>
              <a:t> 2.</a:t>
            </a:r>
          </a:p>
          <a:p>
            <a:pPr marL="0" indent="0">
              <a:buNone/>
            </a:pPr>
            <a:r>
              <a:rPr lang="en-GB" sz="1000" b="1" dirty="0"/>
              <a:t> </a:t>
            </a:r>
            <a:endParaRPr lang="en-GB" sz="1000" dirty="0"/>
          </a:p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Deilliannau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000" dirty="0"/>
              <a:t> </a:t>
            </a:r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dylai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: </a:t>
            </a:r>
            <a:endParaRPr lang="en-GB" sz="2000" dirty="0" smtClean="0"/>
          </a:p>
          <a:p>
            <a:pPr marL="533400" lvl="3" indent="-266700"/>
            <a:r>
              <a:rPr lang="en-GB" dirty="0" err="1" smtClean="0"/>
              <a:t>wybod</a:t>
            </a:r>
            <a:r>
              <a:rPr lang="en-GB" dirty="0" smtClean="0"/>
              <a:t> </a:t>
            </a:r>
            <a:r>
              <a:rPr lang="en-GB" dirty="0"/>
              <a:t>am </a:t>
            </a:r>
            <a:r>
              <a:rPr lang="en-GB" dirty="0" err="1"/>
              <a:t>berfformiad</a:t>
            </a:r>
            <a:r>
              <a:rPr lang="en-GB" dirty="0"/>
              <a:t> </a:t>
            </a:r>
            <a:r>
              <a:rPr lang="en-GB" dirty="0" err="1"/>
              <a:t>disgyblion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anfantais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Nghymru</a:t>
            </a:r>
            <a:r>
              <a:rPr lang="en-GB" dirty="0"/>
              <a:t>; a</a:t>
            </a:r>
          </a:p>
          <a:p>
            <a:pPr marL="533400" lvl="3" indent="-266700"/>
            <a:r>
              <a:rPr lang="en-GB" dirty="0" err="1" smtClean="0"/>
              <a:t>deall</a:t>
            </a:r>
            <a:r>
              <a:rPr lang="en-GB" dirty="0" smtClean="0"/>
              <a:t> </a:t>
            </a:r>
            <a:r>
              <a:rPr lang="en-GB" dirty="0"/>
              <a:t>pa </a:t>
            </a:r>
            <a:r>
              <a:rPr lang="en-GB" dirty="0" err="1"/>
              <a:t>mor</a:t>
            </a:r>
            <a:r>
              <a:rPr lang="en-GB" dirty="0"/>
              <a:t> </a:t>
            </a:r>
            <a:r>
              <a:rPr lang="en-GB" dirty="0" err="1"/>
              <a:t>dda</a:t>
            </a:r>
            <a:r>
              <a:rPr lang="en-GB" dirty="0"/>
              <a:t> y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disgyblion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anfantais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cyflawni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yr</a:t>
            </a:r>
            <a:r>
              <a:rPr lang="en-GB" dirty="0"/>
              <a:t> </a:t>
            </a:r>
            <a:r>
              <a:rPr lang="en-GB" dirty="0" err="1"/>
              <a:t>ysgol</a:t>
            </a:r>
            <a:r>
              <a:rPr lang="en-GB" dirty="0" smtClean="0"/>
              <a:t>.</a:t>
            </a:r>
            <a:endParaRPr lang="en-GB" dirty="0"/>
          </a:p>
          <a:p>
            <a:pPr marL="533400" indent="-26670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0338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620688"/>
            <a:ext cx="7772400" cy="623731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err="1">
                <a:solidFill>
                  <a:srgbClr val="FF0000"/>
                </a:solidFill>
              </a:rPr>
              <a:t>Sleid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smtClean="0">
                <a:solidFill>
                  <a:srgbClr val="FF0000"/>
                </a:solidFill>
              </a:rPr>
              <a:t>2:  </a:t>
            </a:r>
            <a:r>
              <a:rPr lang="en-GB" sz="1800" b="1" dirty="0" err="1">
                <a:solidFill>
                  <a:srgbClr val="FF0000"/>
                </a:solidFill>
              </a:rPr>
              <a:t>Canlyniadau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allweddol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ar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gyfer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endParaRPr lang="en-GB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 err="1" smtClean="0">
                <a:solidFill>
                  <a:srgbClr val="FF0000"/>
                </a:solidFill>
              </a:rPr>
              <a:t>disgyblion</a:t>
            </a:r>
            <a:r>
              <a:rPr lang="en-GB" sz="1800" b="1" dirty="0" smtClean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dan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anfantais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yng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 smtClean="0">
                <a:solidFill>
                  <a:srgbClr val="FF0000"/>
                </a:solidFill>
              </a:rPr>
              <a:t>Nghymru</a:t>
            </a:r>
            <a:endParaRPr lang="en-GB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355600" indent="-266700">
              <a:buNone/>
            </a:pPr>
            <a:r>
              <a:rPr lang="en-GB" sz="1700" dirty="0"/>
              <a:t>•	</a:t>
            </a:r>
            <a:r>
              <a:rPr lang="cy-GB" sz="1700" dirty="0" smtClean="0"/>
              <a:t>At </a:t>
            </a:r>
            <a:r>
              <a:rPr lang="cy-GB" sz="1700" dirty="0"/>
              <a:t>ei gilydd, mae perfformiad disgyblion </a:t>
            </a:r>
            <a:r>
              <a:rPr lang="cy-GB" sz="1700" dirty="0" err="1"/>
              <a:t>PYDd</a:t>
            </a:r>
            <a:r>
              <a:rPr lang="cy-GB" sz="1700" dirty="0"/>
              <a:t> a disgyblion nad ydynt yn cael </a:t>
            </a:r>
            <a:r>
              <a:rPr lang="cy-GB" sz="1700" dirty="0" err="1"/>
              <a:t>PYDd</a:t>
            </a:r>
            <a:r>
              <a:rPr lang="cy-GB" sz="1700" dirty="0"/>
              <a:t> wedi gwella er 2005.  Fodd bynnag, mae perfformiad disgyblion sydd â hawl i gael </a:t>
            </a:r>
            <a:r>
              <a:rPr lang="cy-GB" sz="1700" dirty="0" err="1"/>
              <a:t>PYDd</a:t>
            </a:r>
            <a:r>
              <a:rPr lang="cy-GB" sz="1700" dirty="0"/>
              <a:t> yn is na’u cyfoedion heb yr hawl i gael </a:t>
            </a:r>
            <a:r>
              <a:rPr lang="cy-GB" sz="1700" dirty="0" err="1"/>
              <a:t>PYDd</a:t>
            </a:r>
            <a:r>
              <a:rPr lang="cy-GB" sz="1700" dirty="0"/>
              <a:t> ym mhob cyfnod allweddol ac o ran bob mesur perfformiad.  Mae’r bwlch mewn perfformiad yn cynyddu wrth i ddisgyblion fynd yn hŷn. </a:t>
            </a:r>
          </a:p>
          <a:p>
            <a:pPr marL="355600" indent="-266700">
              <a:buNone/>
            </a:pPr>
            <a:endParaRPr lang="cy-GB" sz="1700" dirty="0"/>
          </a:p>
          <a:p>
            <a:pPr marL="355600" indent="-266700">
              <a:buNone/>
            </a:pPr>
            <a:r>
              <a:rPr lang="cy-GB" sz="1700" dirty="0"/>
              <a:t>•	Yn y Cyfnod Sylfaen, yn 2013, y maes dysgu </a:t>
            </a:r>
            <a:r>
              <a:rPr lang="cy-GB" sz="1700" dirty="0" err="1"/>
              <a:t>â’r</a:t>
            </a:r>
            <a:r>
              <a:rPr lang="cy-GB" sz="1700" dirty="0"/>
              <a:t> bwlch mwyaf mewn perfformiad rhwng disgyblion </a:t>
            </a:r>
            <a:r>
              <a:rPr lang="cy-GB" sz="1700" dirty="0" err="1"/>
              <a:t>PYDd</a:t>
            </a:r>
            <a:r>
              <a:rPr lang="cy-GB" sz="1700" dirty="0"/>
              <a:t> a’r disgyblion nad ydynt yn cael </a:t>
            </a:r>
            <a:r>
              <a:rPr lang="cy-GB" sz="1700" dirty="0" err="1"/>
              <a:t>PYDd</a:t>
            </a:r>
            <a:r>
              <a:rPr lang="cy-GB" sz="1700" dirty="0"/>
              <a:t> oedd “Medrau iaith, llythrennedd a chyfathrebu” (Saesneg) gydag 16.5 pwynt canran.  Y maes dysgu </a:t>
            </a:r>
            <a:r>
              <a:rPr lang="cy-GB" sz="1700" dirty="0" err="1"/>
              <a:t>â’r</a:t>
            </a:r>
            <a:r>
              <a:rPr lang="cy-GB" sz="1700" dirty="0"/>
              <a:t> bwlch lleiaf oedd “Datblygiad personol a chymdeithasol, lles ac amrywiaeth ddiwylliannol” gydag 8.6 pwynt canran. </a:t>
            </a:r>
          </a:p>
          <a:p>
            <a:pPr marL="355600" indent="-266700">
              <a:buNone/>
            </a:pPr>
            <a:endParaRPr lang="cy-GB" sz="1700" dirty="0"/>
          </a:p>
          <a:p>
            <a:pPr marL="355600" indent="-266700">
              <a:buNone/>
            </a:pPr>
            <a:r>
              <a:rPr lang="cy-GB" sz="1700" dirty="0"/>
              <a:t>•	Yng nghyfnod allweddol 2, yn 2013, ar gyfer pynciau unigol, mae’r bwlch mwyaf mewn Cymraeg (20.3 pwynt canran) a’r bwlch lleiaf mewn Gwyddoniaeth (14.4 pwynt canran); Gan edrych ar y dangosydd pwnc craidd, mae’r bwlch mewn perfformiad wedi lleihau’n gyffredinol dros y </a:t>
            </a:r>
            <a:r>
              <a:rPr lang="cy-GB" sz="1700" dirty="0" err="1"/>
              <a:t>chwe</a:t>
            </a:r>
            <a:r>
              <a:rPr lang="cy-GB" sz="1700" dirty="0"/>
              <a:t> blynedd diwethaf yng Nghyfnod Allweddol 2, ond mae’n dal yn fwy nag yn y Cyfnod Sylfaen. </a:t>
            </a:r>
          </a:p>
          <a:p>
            <a:pPr marL="355600" indent="-266700">
              <a:buNone/>
            </a:pPr>
            <a:r>
              <a:rPr lang="en-GB" sz="1800" dirty="0" smtClean="0"/>
              <a:t> </a:t>
            </a: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0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692696"/>
            <a:ext cx="7772400" cy="616530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3:  </a:t>
            </a:r>
            <a:r>
              <a:rPr lang="en-GB" sz="2400" b="1" dirty="0">
                <a:solidFill>
                  <a:srgbClr val="FF0000"/>
                </a:solidFill>
              </a:rPr>
              <a:t>Y </a:t>
            </a:r>
            <a:r>
              <a:rPr lang="en-GB" sz="2400" b="1" dirty="0" err="1">
                <a:solidFill>
                  <a:srgbClr val="FF0000"/>
                </a:solidFill>
              </a:rPr>
              <a:t>Cyfnod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Sylfaen</a:t>
            </a:r>
            <a:r>
              <a:rPr lang="en-GB" sz="2400" b="1" dirty="0">
                <a:solidFill>
                  <a:srgbClr val="FF0000"/>
                </a:solidFill>
              </a:rPr>
              <a:t> –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data </a:t>
            </a:r>
            <a:r>
              <a:rPr lang="en-GB" sz="2400" b="1" dirty="0" err="1">
                <a:solidFill>
                  <a:srgbClr val="FF0000"/>
                </a:solidFill>
              </a:rPr>
              <a:t>perfformiad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ysgolion</a:t>
            </a:r>
            <a:endParaRPr lang="en-GB" sz="1000" dirty="0"/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800" dirty="0" smtClean="0"/>
              <a:t>(</a:t>
            </a:r>
            <a:r>
              <a:rPr lang="en-GB" sz="1800" dirty="0" err="1"/>
              <a:t>Mewnosodwch</a:t>
            </a:r>
            <a:r>
              <a:rPr lang="en-GB" sz="1800" dirty="0"/>
              <a:t> </a:t>
            </a:r>
            <a:r>
              <a:rPr lang="en-GB" sz="1800" dirty="0" err="1"/>
              <a:t>ddata</a:t>
            </a:r>
            <a:r>
              <a:rPr lang="en-GB" sz="1800" dirty="0"/>
              <a:t> o </a:t>
            </a:r>
            <a:r>
              <a:rPr lang="en-GB" sz="1800" dirty="0" err="1"/>
              <a:t>Adran</a:t>
            </a:r>
            <a:r>
              <a:rPr lang="en-GB" sz="1800" dirty="0"/>
              <a:t> 1.2a/1.2b (</a:t>
            </a:r>
            <a:r>
              <a:rPr lang="en-GB" sz="1800" dirty="0" err="1"/>
              <a:t>tuedd</a:t>
            </a:r>
            <a:r>
              <a:rPr lang="en-GB" sz="1800" dirty="0"/>
              <a:t> </a:t>
            </a:r>
            <a:r>
              <a:rPr lang="en-GB" sz="1800" dirty="0" err="1"/>
              <a:t>PYDd</a:t>
            </a:r>
            <a:r>
              <a:rPr lang="en-GB" sz="1800" dirty="0"/>
              <a:t>/</a:t>
            </a:r>
            <a:r>
              <a:rPr lang="en-GB" sz="1800" dirty="0" err="1"/>
              <a:t>heb</a:t>
            </a:r>
            <a:r>
              <a:rPr lang="en-GB" sz="1800" dirty="0"/>
              <a:t> </a:t>
            </a:r>
            <a:r>
              <a:rPr lang="en-GB" sz="1800" dirty="0" err="1"/>
              <a:t>fod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cael</a:t>
            </a:r>
            <a:r>
              <a:rPr lang="en-GB" sz="1800" dirty="0"/>
              <a:t> </a:t>
            </a:r>
            <a:r>
              <a:rPr lang="en-GB" sz="1800" dirty="0" err="1"/>
              <a:t>PYDd</a:t>
            </a:r>
            <a:r>
              <a:rPr lang="en-GB" sz="1800" dirty="0"/>
              <a:t>) o </a:t>
            </a:r>
            <a:r>
              <a:rPr lang="en-GB" sz="1800" dirty="0" err="1"/>
              <a:t>setiau</a:t>
            </a:r>
            <a:r>
              <a:rPr lang="en-GB" sz="1800" dirty="0"/>
              <a:t> data </a:t>
            </a:r>
            <a:r>
              <a:rPr lang="en-GB" sz="1800" dirty="0" err="1"/>
              <a:t>craidd</a:t>
            </a:r>
            <a:r>
              <a:rPr lang="en-GB" sz="1800" dirty="0"/>
              <a:t> </a:t>
            </a:r>
            <a:r>
              <a:rPr lang="en-GB" sz="1800" dirty="0" err="1"/>
              <a:t>Cymru</a:t>
            </a:r>
            <a:r>
              <a:rPr lang="en-GB" sz="1800" dirty="0"/>
              <a:t> </a:t>
            </a:r>
            <a:r>
              <a:rPr lang="en-GB" sz="1800" dirty="0" err="1"/>
              <a:t>Gyfan</a:t>
            </a:r>
            <a:r>
              <a:rPr lang="en-GB" sz="1800" dirty="0"/>
              <a:t> </a:t>
            </a:r>
            <a:r>
              <a:rPr lang="en-GB" sz="1800" dirty="0" err="1"/>
              <a:t>ar</a:t>
            </a:r>
            <a:r>
              <a:rPr lang="en-GB" sz="1800" dirty="0"/>
              <a:t> </a:t>
            </a:r>
            <a:r>
              <a:rPr lang="en-GB" sz="1800" dirty="0" err="1"/>
              <a:t>gyfer</a:t>
            </a:r>
            <a:r>
              <a:rPr lang="en-GB" sz="1800" dirty="0"/>
              <a:t> y </a:t>
            </a:r>
            <a:r>
              <a:rPr lang="en-GB" sz="1800" dirty="0" err="1"/>
              <a:t>Cyfnod</a:t>
            </a:r>
            <a:r>
              <a:rPr lang="en-GB" sz="1800" dirty="0"/>
              <a:t> </a:t>
            </a:r>
            <a:r>
              <a:rPr lang="en-GB" sz="1800" dirty="0" err="1"/>
              <a:t>Sylfaen</a:t>
            </a:r>
            <a:r>
              <a:rPr lang="en-GB" sz="1800" dirty="0"/>
              <a:t>.)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800" dirty="0" err="1"/>
              <a:t>Mae’r</a:t>
            </a:r>
            <a:r>
              <a:rPr lang="en-GB" sz="1800" dirty="0"/>
              <a:t> </a:t>
            </a:r>
            <a:r>
              <a:rPr lang="en-GB" sz="1800" dirty="0" err="1"/>
              <a:t>tabl</a:t>
            </a:r>
            <a:r>
              <a:rPr lang="en-GB" sz="1800" dirty="0"/>
              <a:t> </a:t>
            </a:r>
            <a:r>
              <a:rPr lang="en-GB" sz="1800" dirty="0" err="1"/>
              <a:t>canlynol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dangos</a:t>
            </a:r>
            <a:r>
              <a:rPr lang="en-GB" sz="1800" dirty="0"/>
              <a:t> </a:t>
            </a:r>
            <a:r>
              <a:rPr lang="en-GB" sz="1800" dirty="0" err="1"/>
              <a:t>enghraifft</a:t>
            </a:r>
            <a:r>
              <a:rPr lang="en-GB" sz="1800" dirty="0"/>
              <a:t>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6408712" cy="3720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0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476672"/>
            <a:ext cx="7772400" cy="638132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4:  </a:t>
            </a:r>
            <a:r>
              <a:rPr lang="en-GB" sz="2400" b="1" dirty="0">
                <a:solidFill>
                  <a:srgbClr val="FF0000"/>
                </a:solidFill>
              </a:rPr>
              <a:t>Y </a:t>
            </a:r>
            <a:r>
              <a:rPr lang="en-GB" sz="2400" b="1" dirty="0" err="1">
                <a:solidFill>
                  <a:srgbClr val="FF0000"/>
                </a:solidFill>
              </a:rPr>
              <a:t>Cyfnod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Sylfaen</a:t>
            </a:r>
            <a:r>
              <a:rPr lang="en-GB" sz="2400" b="1" dirty="0">
                <a:solidFill>
                  <a:srgbClr val="FF0000"/>
                </a:solidFill>
              </a:rPr>
              <a:t> –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data </a:t>
            </a:r>
            <a:r>
              <a:rPr lang="en-GB" sz="2400" b="1" dirty="0" err="1">
                <a:solidFill>
                  <a:srgbClr val="FF0000"/>
                </a:solidFill>
              </a:rPr>
              <a:t>perfformiad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ysgolion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800" dirty="0"/>
              <a:t>(</a:t>
            </a:r>
            <a:r>
              <a:rPr lang="en-GB" sz="1800" dirty="0" err="1"/>
              <a:t>Mewnosodwch</a:t>
            </a:r>
            <a:r>
              <a:rPr lang="en-GB" sz="1800" dirty="0"/>
              <a:t> </a:t>
            </a:r>
            <a:r>
              <a:rPr lang="en-GB" sz="1800" dirty="0" err="1"/>
              <a:t>ddata</a:t>
            </a:r>
            <a:r>
              <a:rPr lang="en-GB" sz="1800" dirty="0"/>
              <a:t> o </a:t>
            </a:r>
            <a:r>
              <a:rPr lang="en-GB" sz="1800" dirty="0" err="1"/>
              <a:t>Adran</a:t>
            </a:r>
            <a:r>
              <a:rPr lang="en-GB" sz="1800" dirty="0"/>
              <a:t> 1.2a/1.2b (</a:t>
            </a:r>
            <a:r>
              <a:rPr lang="en-GB" sz="1800" dirty="0" err="1"/>
              <a:t>cymhariaeth</a:t>
            </a:r>
            <a:r>
              <a:rPr lang="en-GB" sz="1800" dirty="0"/>
              <a:t> </a:t>
            </a:r>
            <a:r>
              <a:rPr lang="en-GB" sz="1800" dirty="0" err="1"/>
              <a:t>teulu</a:t>
            </a:r>
            <a:r>
              <a:rPr lang="en-GB" sz="1800" dirty="0"/>
              <a:t> </a:t>
            </a:r>
            <a:r>
              <a:rPr lang="en-GB" sz="1800" dirty="0" err="1"/>
              <a:t>PYDd</a:t>
            </a:r>
            <a:r>
              <a:rPr lang="en-GB" sz="1800" dirty="0"/>
              <a:t>/</a:t>
            </a:r>
            <a:r>
              <a:rPr lang="en-GB" sz="1800" dirty="0" err="1"/>
              <a:t>heb</a:t>
            </a:r>
            <a:r>
              <a:rPr lang="en-GB" sz="1800" dirty="0"/>
              <a:t> </a:t>
            </a:r>
            <a:r>
              <a:rPr lang="en-GB" sz="1800" dirty="0" err="1"/>
              <a:t>fod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cael</a:t>
            </a:r>
            <a:r>
              <a:rPr lang="en-GB" sz="1800" dirty="0"/>
              <a:t> </a:t>
            </a:r>
            <a:r>
              <a:rPr lang="en-GB" sz="1800" dirty="0" err="1"/>
              <a:t>PYDd</a:t>
            </a:r>
            <a:r>
              <a:rPr lang="en-GB" sz="1800" dirty="0"/>
              <a:t>) o </a:t>
            </a:r>
            <a:r>
              <a:rPr lang="en-GB" sz="1800" dirty="0" err="1"/>
              <a:t>setiau</a:t>
            </a:r>
            <a:r>
              <a:rPr lang="en-GB" sz="1800" dirty="0"/>
              <a:t> data </a:t>
            </a:r>
            <a:r>
              <a:rPr lang="en-GB" sz="1800" dirty="0" err="1"/>
              <a:t>craidd</a:t>
            </a:r>
            <a:r>
              <a:rPr lang="en-GB" sz="1800" dirty="0"/>
              <a:t> </a:t>
            </a:r>
            <a:r>
              <a:rPr lang="en-GB" sz="1800" dirty="0" err="1"/>
              <a:t>Cymru</a:t>
            </a:r>
            <a:r>
              <a:rPr lang="en-GB" sz="1800" dirty="0"/>
              <a:t> </a:t>
            </a:r>
            <a:r>
              <a:rPr lang="en-GB" sz="1800" dirty="0" err="1"/>
              <a:t>Gyfan</a:t>
            </a:r>
            <a:r>
              <a:rPr lang="en-GB" sz="1800" dirty="0"/>
              <a:t> </a:t>
            </a:r>
            <a:r>
              <a:rPr lang="en-GB" sz="1800" dirty="0" err="1"/>
              <a:t>ar</a:t>
            </a:r>
            <a:r>
              <a:rPr lang="en-GB" sz="1800" dirty="0"/>
              <a:t> </a:t>
            </a:r>
            <a:r>
              <a:rPr lang="en-GB" sz="1800" dirty="0" err="1"/>
              <a:t>gyfer</a:t>
            </a:r>
            <a:r>
              <a:rPr lang="en-GB" sz="1800" dirty="0"/>
              <a:t> y </a:t>
            </a:r>
            <a:r>
              <a:rPr lang="en-GB" sz="1800" dirty="0" err="1"/>
              <a:t>Cyfnod</a:t>
            </a:r>
            <a:r>
              <a:rPr lang="en-GB" sz="1800" dirty="0"/>
              <a:t> </a:t>
            </a:r>
            <a:r>
              <a:rPr lang="en-GB" sz="1800" dirty="0" err="1"/>
              <a:t>Sylfaen</a:t>
            </a:r>
            <a:r>
              <a:rPr lang="en-GB" sz="1800" dirty="0"/>
              <a:t>.)</a:t>
            </a:r>
          </a:p>
          <a:p>
            <a:pPr marL="0" indent="0">
              <a:buNone/>
            </a:pPr>
            <a:endParaRPr lang="en-GB" sz="600" dirty="0"/>
          </a:p>
          <a:p>
            <a:pPr marL="0" indent="0">
              <a:buNone/>
            </a:pPr>
            <a:r>
              <a:rPr lang="en-GB" sz="1800" dirty="0" err="1"/>
              <a:t>Mae’r</a:t>
            </a:r>
            <a:r>
              <a:rPr lang="en-GB" sz="1800" dirty="0"/>
              <a:t> </a:t>
            </a:r>
            <a:r>
              <a:rPr lang="en-GB" sz="1800" dirty="0" err="1"/>
              <a:t>tabl</a:t>
            </a:r>
            <a:r>
              <a:rPr lang="en-GB" sz="1800" dirty="0"/>
              <a:t> </a:t>
            </a:r>
            <a:r>
              <a:rPr lang="en-GB" sz="1800" dirty="0" err="1"/>
              <a:t>canlynol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dangos</a:t>
            </a:r>
            <a:r>
              <a:rPr lang="en-GB" sz="1800" dirty="0"/>
              <a:t> </a:t>
            </a:r>
            <a:r>
              <a:rPr lang="en-GB" sz="1800" dirty="0" err="1"/>
              <a:t>enghraifft</a:t>
            </a:r>
            <a:r>
              <a:rPr lang="en-GB" sz="1800" dirty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3"/>
            <a:ext cx="6984776" cy="378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46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5:  </a:t>
            </a:r>
            <a:r>
              <a:rPr lang="en-GB" sz="2400" b="1" dirty="0" err="1">
                <a:solidFill>
                  <a:srgbClr val="FF0000"/>
                </a:solidFill>
              </a:rPr>
              <a:t>Cyfnod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Allweddol</a:t>
            </a:r>
            <a:r>
              <a:rPr lang="en-GB" sz="2400" b="1" dirty="0">
                <a:solidFill>
                  <a:srgbClr val="FF0000"/>
                </a:solidFill>
              </a:rPr>
              <a:t> 2 – data </a:t>
            </a:r>
            <a:r>
              <a:rPr lang="en-GB" sz="2400" b="1" dirty="0" err="1">
                <a:solidFill>
                  <a:srgbClr val="FF0000"/>
                </a:solidFill>
              </a:rPr>
              <a:t>perfformiad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ysgolion</a:t>
            </a: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000" i="1" dirty="0"/>
              <a:t>(</a:t>
            </a:r>
            <a:r>
              <a:rPr lang="en-GB" sz="2000" i="1" dirty="0" err="1"/>
              <a:t>Mewnosodwch</a:t>
            </a:r>
            <a:r>
              <a:rPr lang="en-GB" sz="2000" i="1" dirty="0"/>
              <a:t> </a:t>
            </a:r>
            <a:r>
              <a:rPr lang="en-GB" sz="2000" i="1" dirty="0" err="1"/>
              <a:t>ddata</a:t>
            </a:r>
            <a:r>
              <a:rPr lang="en-GB" sz="2000" i="1" dirty="0"/>
              <a:t> o </a:t>
            </a:r>
            <a:r>
              <a:rPr lang="en-GB" sz="2000" i="1" dirty="0" err="1"/>
              <a:t>Adran</a:t>
            </a:r>
            <a:r>
              <a:rPr lang="en-GB" sz="2000" i="1" dirty="0"/>
              <a:t> 1.2a/1.2b (</a:t>
            </a:r>
            <a:r>
              <a:rPr lang="en-GB" sz="2000" i="1" dirty="0" err="1"/>
              <a:t>tuedd</a:t>
            </a:r>
            <a:r>
              <a:rPr lang="en-GB" sz="2000" i="1" dirty="0"/>
              <a:t> </a:t>
            </a:r>
            <a:r>
              <a:rPr lang="en-GB" sz="2000" i="1" dirty="0" err="1"/>
              <a:t>PYDd</a:t>
            </a:r>
            <a:r>
              <a:rPr lang="en-GB" sz="2000" i="1" dirty="0"/>
              <a:t>/</a:t>
            </a:r>
            <a:r>
              <a:rPr lang="en-GB" sz="2000" i="1" dirty="0" err="1"/>
              <a:t>heb</a:t>
            </a:r>
            <a:r>
              <a:rPr lang="en-GB" sz="2000" i="1" dirty="0"/>
              <a:t> </a:t>
            </a:r>
            <a:r>
              <a:rPr lang="en-GB" sz="2000" i="1" dirty="0" err="1"/>
              <a:t>fod</a:t>
            </a:r>
            <a:r>
              <a:rPr lang="en-GB" sz="2000" i="1" dirty="0"/>
              <a:t> </a:t>
            </a:r>
            <a:r>
              <a:rPr lang="en-GB" sz="2000" i="1" dirty="0" err="1"/>
              <a:t>yn</a:t>
            </a:r>
            <a:r>
              <a:rPr lang="en-GB" sz="2000" i="1" dirty="0"/>
              <a:t> </a:t>
            </a:r>
            <a:r>
              <a:rPr lang="en-GB" sz="2000" i="1" dirty="0" err="1"/>
              <a:t>cael</a:t>
            </a:r>
            <a:r>
              <a:rPr lang="en-GB" sz="2000" i="1" dirty="0"/>
              <a:t> </a:t>
            </a:r>
            <a:r>
              <a:rPr lang="en-GB" sz="2000" i="1" dirty="0" err="1"/>
              <a:t>PYDd</a:t>
            </a:r>
            <a:r>
              <a:rPr lang="en-GB" sz="2000" i="1" dirty="0"/>
              <a:t>) o </a:t>
            </a:r>
            <a:r>
              <a:rPr lang="en-GB" sz="2000" i="1" dirty="0" err="1"/>
              <a:t>setiau</a:t>
            </a:r>
            <a:r>
              <a:rPr lang="en-GB" sz="2000" i="1" dirty="0"/>
              <a:t> data </a:t>
            </a:r>
            <a:r>
              <a:rPr lang="en-GB" sz="2000" i="1" dirty="0" err="1"/>
              <a:t>craidd</a:t>
            </a:r>
            <a:r>
              <a:rPr lang="en-GB" sz="2000" i="1" dirty="0"/>
              <a:t> </a:t>
            </a:r>
            <a:r>
              <a:rPr lang="en-GB" sz="2000" i="1" dirty="0" err="1"/>
              <a:t>Cymru</a:t>
            </a:r>
            <a:r>
              <a:rPr lang="en-GB" sz="2000" i="1" dirty="0"/>
              <a:t> </a:t>
            </a:r>
            <a:r>
              <a:rPr lang="en-GB" sz="2000" i="1" dirty="0" err="1"/>
              <a:t>Gyfan</a:t>
            </a:r>
            <a:r>
              <a:rPr lang="en-GB" sz="2000" i="1" dirty="0"/>
              <a:t> </a:t>
            </a:r>
            <a:r>
              <a:rPr lang="en-GB" sz="2000" i="1" dirty="0" err="1"/>
              <a:t>ar</a:t>
            </a:r>
            <a:r>
              <a:rPr lang="en-GB" sz="2000" i="1" dirty="0"/>
              <a:t> </a:t>
            </a:r>
            <a:r>
              <a:rPr lang="en-GB" sz="2000" i="1" dirty="0" err="1"/>
              <a:t>gyfer</a:t>
            </a:r>
            <a:r>
              <a:rPr lang="en-GB" sz="2000" i="1" dirty="0"/>
              <a:t> </a:t>
            </a:r>
            <a:r>
              <a:rPr lang="en-GB" sz="2000" i="1" dirty="0" err="1"/>
              <a:t>cyfnod</a:t>
            </a:r>
            <a:r>
              <a:rPr lang="en-GB" sz="2000" i="1" dirty="0"/>
              <a:t> </a:t>
            </a:r>
            <a:r>
              <a:rPr lang="en-GB" sz="2000" i="1" dirty="0" err="1"/>
              <a:t>allweddol</a:t>
            </a:r>
            <a:r>
              <a:rPr lang="en-GB" sz="2000" i="1" dirty="0"/>
              <a:t> 2.)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42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6:  </a:t>
            </a:r>
            <a:r>
              <a:rPr lang="en-GB" sz="2400" b="1" dirty="0" err="1">
                <a:solidFill>
                  <a:srgbClr val="FF0000"/>
                </a:solidFill>
              </a:rPr>
              <a:t>Cyfnod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Allweddol</a:t>
            </a:r>
            <a:r>
              <a:rPr lang="en-GB" sz="2400" b="1" dirty="0">
                <a:solidFill>
                  <a:srgbClr val="FF0000"/>
                </a:solidFill>
              </a:rPr>
              <a:t> 2 – data </a:t>
            </a:r>
            <a:r>
              <a:rPr lang="en-GB" sz="2400" b="1" dirty="0" err="1">
                <a:solidFill>
                  <a:srgbClr val="FF0000"/>
                </a:solidFill>
              </a:rPr>
              <a:t>perfformiad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ysgolion</a:t>
            </a:r>
            <a:endParaRPr lang="en-GB" sz="2400" dirty="0"/>
          </a:p>
          <a:p>
            <a:pPr marL="0" indent="0">
              <a:buNone/>
            </a:pPr>
            <a:endParaRPr lang="en-GB" sz="2000" i="1" dirty="0" smtClean="0"/>
          </a:p>
          <a:p>
            <a:pPr marL="0" indent="0">
              <a:buNone/>
            </a:pPr>
            <a:r>
              <a:rPr lang="en-GB" sz="2000" i="1" dirty="0"/>
              <a:t>(</a:t>
            </a:r>
            <a:r>
              <a:rPr lang="en-GB" sz="2000" i="1" dirty="0" err="1"/>
              <a:t>Mewnosodwch</a:t>
            </a:r>
            <a:r>
              <a:rPr lang="en-GB" sz="2000" i="1" dirty="0"/>
              <a:t> </a:t>
            </a:r>
            <a:r>
              <a:rPr lang="en-GB" sz="2000" i="1" dirty="0" err="1"/>
              <a:t>ddata</a:t>
            </a:r>
            <a:r>
              <a:rPr lang="en-GB" sz="2000" i="1" dirty="0"/>
              <a:t> o </a:t>
            </a:r>
            <a:r>
              <a:rPr lang="en-GB" sz="2000" i="1" dirty="0" err="1"/>
              <a:t>Adran</a:t>
            </a:r>
            <a:r>
              <a:rPr lang="en-GB" sz="2000" i="1" dirty="0"/>
              <a:t> 1.2a/1.2b (</a:t>
            </a:r>
            <a:r>
              <a:rPr lang="en-GB" sz="2000" i="1" dirty="0" err="1"/>
              <a:t>cymhariaeth</a:t>
            </a:r>
            <a:r>
              <a:rPr lang="en-GB" sz="2000" i="1" dirty="0"/>
              <a:t> </a:t>
            </a:r>
            <a:r>
              <a:rPr lang="en-GB" sz="2000" i="1" dirty="0" err="1"/>
              <a:t>teulu</a:t>
            </a:r>
            <a:r>
              <a:rPr lang="en-GB" sz="2000" i="1" dirty="0"/>
              <a:t> </a:t>
            </a:r>
            <a:r>
              <a:rPr lang="en-GB" sz="2000" i="1" dirty="0" err="1"/>
              <a:t>PYDd</a:t>
            </a:r>
            <a:r>
              <a:rPr lang="en-GB" sz="2000" i="1" dirty="0"/>
              <a:t>/</a:t>
            </a:r>
            <a:r>
              <a:rPr lang="en-GB" sz="2000" i="1" dirty="0" err="1"/>
              <a:t>heb</a:t>
            </a:r>
            <a:r>
              <a:rPr lang="en-GB" sz="2000" i="1" dirty="0"/>
              <a:t> </a:t>
            </a:r>
            <a:r>
              <a:rPr lang="en-GB" sz="2000" i="1" dirty="0" err="1"/>
              <a:t>fod</a:t>
            </a:r>
            <a:r>
              <a:rPr lang="en-GB" sz="2000" i="1" dirty="0"/>
              <a:t> </a:t>
            </a:r>
            <a:r>
              <a:rPr lang="en-GB" sz="2000" i="1" dirty="0" err="1"/>
              <a:t>yn</a:t>
            </a:r>
            <a:r>
              <a:rPr lang="en-GB" sz="2000" i="1" dirty="0"/>
              <a:t> </a:t>
            </a:r>
            <a:r>
              <a:rPr lang="en-GB" sz="2000" i="1" dirty="0" err="1"/>
              <a:t>cael</a:t>
            </a:r>
            <a:r>
              <a:rPr lang="en-GB" sz="2000" i="1" dirty="0"/>
              <a:t> </a:t>
            </a:r>
            <a:r>
              <a:rPr lang="en-GB" sz="2000" i="1" dirty="0" err="1"/>
              <a:t>PYDd</a:t>
            </a:r>
            <a:r>
              <a:rPr lang="en-GB" sz="2000" i="1" dirty="0"/>
              <a:t>) o </a:t>
            </a:r>
            <a:r>
              <a:rPr lang="en-GB" sz="2000" i="1" dirty="0" err="1"/>
              <a:t>setiau</a:t>
            </a:r>
            <a:r>
              <a:rPr lang="en-GB" sz="2000" i="1" dirty="0"/>
              <a:t> data </a:t>
            </a:r>
            <a:r>
              <a:rPr lang="en-GB" sz="2000" i="1" dirty="0" err="1"/>
              <a:t>craidd</a:t>
            </a:r>
            <a:r>
              <a:rPr lang="en-GB" sz="2000" i="1" dirty="0"/>
              <a:t> </a:t>
            </a:r>
            <a:r>
              <a:rPr lang="en-GB" sz="2000" i="1" dirty="0" err="1"/>
              <a:t>Cymru</a:t>
            </a:r>
            <a:r>
              <a:rPr lang="en-GB" sz="2000" i="1" dirty="0"/>
              <a:t> </a:t>
            </a:r>
            <a:r>
              <a:rPr lang="en-GB" sz="2000" i="1" dirty="0" err="1"/>
              <a:t>Gyfan</a:t>
            </a:r>
            <a:r>
              <a:rPr lang="en-GB" sz="2000" i="1" dirty="0"/>
              <a:t> </a:t>
            </a:r>
            <a:r>
              <a:rPr lang="en-GB" sz="2000" i="1" dirty="0" err="1"/>
              <a:t>ar</a:t>
            </a:r>
            <a:r>
              <a:rPr lang="en-GB" sz="2000" i="1" dirty="0"/>
              <a:t> </a:t>
            </a:r>
            <a:r>
              <a:rPr lang="en-GB" sz="2000" i="1" dirty="0" err="1"/>
              <a:t>gyfer</a:t>
            </a:r>
            <a:r>
              <a:rPr lang="en-GB" sz="2000" i="1" dirty="0"/>
              <a:t> </a:t>
            </a:r>
            <a:r>
              <a:rPr lang="en-GB" sz="2000" i="1" dirty="0" err="1"/>
              <a:t>cyfnod</a:t>
            </a:r>
            <a:r>
              <a:rPr lang="en-GB" sz="2000" i="1" dirty="0"/>
              <a:t> </a:t>
            </a:r>
            <a:r>
              <a:rPr lang="en-GB" sz="2000" i="1" dirty="0" err="1"/>
              <a:t>allweddol</a:t>
            </a:r>
            <a:r>
              <a:rPr lang="en-GB" sz="2000" i="1" dirty="0"/>
              <a:t> 2.)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1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					</a:t>
            </a:r>
            <a:endParaRPr lang="en-US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115617" y="2204864"/>
            <a:ext cx="7412434" cy="4653136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GB" sz="3600" b="1" dirty="0" err="1"/>
              <a:t>Rhan</a:t>
            </a:r>
            <a:r>
              <a:rPr lang="en-GB" sz="3600" b="1" dirty="0"/>
              <a:t> 1:  Beth </a:t>
            </a:r>
            <a:r>
              <a:rPr lang="en-GB" sz="3600" b="1" dirty="0" err="1"/>
              <a:t>rydym</a:t>
            </a:r>
            <a:r>
              <a:rPr lang="en-GB" sz="3600" b="1" dirty="0"/>
              <a:t> </a:t>
            </a:r>
            <a:r>
              <a:rPr lang="en-GB" sz="3600" b="1" dirty="0" err="1"/>
              <a:t>ni’n</a:t>
            </a:r>
            <a:r>
              <a:rPr lang="en-GB" sz="3600" b="1" dirty="0"/>
              <a:t> </a:t>
            </a:r>
            <a:r>
              <a:rPr lang="en-GB" sz="3600" b="1" dirty="0" err="1"/>
              <a:t>ei</a:t>
            </a:r>
            <a:r>
              <a:rPr lang="en-GB" sz="3600" b="1" dirty="0"/>
              <a:t> </a:t>
            </a:r>
            <a:r>
              <a:rPr lang="en-GB" sz="3600" b="1" dirty="0" err="1"/>
              <a:t>wybod</a:t>
            </a:r>
            <a:r>
              <a:rPr lang="en-GB" sz="3600" b="1" dirty="0"/>
              <a:t> am </a:t>
            </a:r>
            <a:r>
              <a:rPr lang="en-GB" sz="3600" b="1" dirty="0" err="1"/>
              <a:t>ddisgyblion</a:t>
            </a:r>
            <a:r>
              <a:rPr lang="en-GB" sz="3600" b="1" dirty="0"/>
              <a:t> </a:t>
            </a:r>
            <a:r>
              <a:rPr lang="en-GB" sz="3600" b="1" dirty="0" err="1"/>
              <a:t>dan</a:t>
            </a:r>
            <a:r>
              <a:rPr lang="en-GB" sz="3600" b="1" dirty="0"/>
              <a:t> </a:t>
            </a:r>
            <a:r>
              <a:rPr lang="en-GB" sz="3600" b="1" dirty="0" err="1"/>
              <a:t>anfantais</a:t>
            </a:r>
            <a:r>
              <a:rPr lang="en-GB" sz="3600" b="1" dirty="0" smtClean="0"/>
              <a:t>?</a:t>
            </a:r>
            <a:endParaRPr lang="en-US" sz="3600" b="1" dirty="0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2349500"/>
            <a:ext cx="3810000" cy="4508500"/>
          </a:xfrm>
        </p:spPr>
        <p:txBody>
          <a:bodyPr/>
          <a:lstStyle/>
          <a:p>
            <a:pPr eaLnBrk="1" hangingPunct="1"/>
            <a:endParaRPr lang="en-US" sz="2800" dirty="0" smtClean="0">
              <a:solidFill>
                <a:srgbClr val="D60134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D60134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D60134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D601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2780928"/>
            <a:ext cx="7772400" cy="407707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err="1"/>
              <a:t>Rhan</a:t>
            </a:r>
            <a:r>
              <a:rPr lang="en-GB" b="1" dirty="0"/>
              <a:t> 3:  Beth </a:t>
            </a:r>
            <a:r>
              <a:rPr lang="en-GB" b="1" dirty="0" err="1"/>
              <a:t>mae</a:t>
            </a:r>
            <a:r>
              <a:rPr lang="en-GB" b="1" dirty="0"/>
              <a:t> </a:t>
            </a:r>
            <a:r>
              <a:rPr lang="en-GB" b="1" dirty="0" err="1"/>
              <a:t>ysgolion</a:t>
            </a:r>
            <a:r>
              <a:rPr lang="en-GB" b="1" dirty="0"/>
              <a:t> </a:t>
            </a:r>
            <a:r>
              <a:rPr lang="en-GB" b="1" dirty="0" err="1"/>
              <a:t>effeithiol</a:t>
            </a:r>
            <a:r>
              <a:rPr lang="en-GB" b="1" dirty="0"/>
              <a:t> </a:t>
            </a:r>
            <a:r>
              <a:rPr lang="en-GB" b="1" dirty="0" err="1"/>
              <a:t>mewn</a:t>
            </a:r>
            <a:r>
              <a:rPr lang="en-GB" b="1" dirty="0"/>
              <a:t> </a:t>
            </a:r>
            <a:r>
              <a:rPr lang="en-GB" b="1" dirty="0" err="1"/>
              <a:t>amgylchiadau</a:t>
            </a:r>
            <a:r>
              <a:rPr lang="en-GB" b="1" dirty="0"/>
              <a:t> </a:t>
            </a:r>
            <a:r>
              <a:rPr lang="en-GB" b="1" dirty="0" err="1"/>
              <a:t>heriol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ei</a:t>
            </a:r>
            <a:r>
              <a:rPr lang="en-GB" b="1" dirty="0"/>
              <a:t> </a:t>
            </a:r>
            <a:r>
              <a:rPr lang="en-GB" b="1" dirty="0" err="1"/>
              <a:t>wneud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dda</a:t>
            </a:r>
            <a:r>
              <a:rPr lang="en-GB" b="1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00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Adolygu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Rhan</a:t>
            </a:r>
            <a:r>
              <a:rPr lang="en-GB" sz="2400" b="1" dirty="0">
                <a:solidFill>
                  <a:srgbClr val="FF0000"/>
                </a:solidFill>
              </a:rPr>
              <a:t> 1 a </a:t>
            </a:r>
            <a:r>
              <a:rPr lang="en-GB" sz="2400" b="1" dirty="0" smtClean="0">
                <a:solidFill>
                  <a:srgbClr val="FF0000"/>
                </a:solidFill>
              </a:rPr>
              <a:t>2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2400" dirty="0" err="1">
                <a:solidFill>
                  <a:srgbClr val="FF0000"/>
                </a:solidFill>
              </a:rPr>
              <a:t>Sut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ydym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ni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wedi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diffinio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disgyblion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dan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anfantais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2400" dirty="0" err="1"/>
              <a:t>Mae’n</a:t>
            </a:r>
            <a:r>
              <a:rPr lang="en-GB" sz="2400" dirty="0"/>
              <a:t> </a:t>
            </a:r>
            <a:r>
              <a:rPr lang="en-GB" sz="2400" dirty="0" err="1"/>
              <a:t>bwysig</a:t>
            </a:r>
            <a:r>
              <a:rPr lang="en-GB" sz="2400" dirty="0"/>
              <a:t> </a:t>
            </a:r>
            <a:r>
              <a:rPr lang="en-GB" sz="2400" dirty="0" err="1"/>
              <a:t>cael</a:t>
            </a:r>
            <a:r>
              <a:rPr lang="en-GB" sz="2400" dirty="0"/>
              <a:t> </a:t>
            </a:r>
            <a:r>
              <a:rPr lang="en-GB" sz="2400" dirty="0" err="1"/>
              <a:t>ystod</a:t>
            </a:r>
            <a:r>
              <a:rPr lang="en-GB" sz="2400" dirty="0"/>
              <a:t> </a:t>
            </a:r>
            <a:r>
              <a:rPr lang="en-GB" sz="2400" dirty="0" err="1"/>
              <a:t>eang</a:t>
            </a:r>
            <a:r>
              <a:rPr lang="en-GB" sz="2400" dirty="0"/>
              <a:t> o </a:t>
            </a:r>
            <a:r>
              <a:rPr lang="en-GB" sz="2400" dirty="0" err="1"/>
              <a:t>feini</a:t>
            </a:r>
            <a:r>
              <a:rPr lang="en-GB" sz="2400" dirty="0"/>
              <a:t> </a:t>
            </a:r>
            <a:r>
              <a:rPr lang="en-GB" sz="2400" dirty="0" err="1"/>
              <a:t>prawf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gyfer</a:t>
            </a:r>
            <a:r>
              <a:rPr lang="en-GB" sz="2400" dirty="0"/>
              <a:t> </a:t>
            </a:r>
            <a:r>
              <a:rPr lang="en-GB" sz="2400" dirty="0" err="1"/>
              <a:t>nodi</a:t>
            </a:r>
            <a:r>
              <a:rPr lang="en-GB" sz="2400" dirty="0"/>
              <a:t>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r>
              <a:rPr lang="en-GB" sz="2400" dirty="0"/>
              <a:t>.  Mae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cynnwys</a:t>
            </a:r>
            <a:r>
              <a:rPr lang="en-GB" sz="2400" dirty="0"/>
              <a:t>:</a:t>
            </a:r>
          </a:p>
          <a:p>
            <a:pPr marL="0" lvl="0" indent="0">
              <a:buNone/>
            </a:pPr>
            <a:endParaRPr lang="en-GB" sz="1000" dirty="0"/>
          </a:p>
          <a:p>
            <a:pPr marL="622300" lvl="0" indent="-355600">
              <a:buNone/>
            </a:pPr>
            <a:r>
              <a:rPr lang="en-GB" sz="2400" dirty="0"/>
              <a:t>•	</a:t>
            </a:r>
            <a:r>
              <a:rPr lang="en-GB" sz="2400" dirty="0" smtClean="0"/>
              <a:t>y </a:t>
            </a:r>
            <a:r>
              <a:rPr lang="en-GB" sz="2400" dirty="0" err="1"/>
              <a:t>rhai</a:t>
            </a:r>
            <a:r>
              <a:rPr lang="en-GB" sz="2400" dirty="0"/>
              <a:t>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gymwys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gael</a:t>
            </a:r>
            <a:r>
              <a:rPr lang="en-GB" sz="2400" dirty="0"/>
              <a:t> </a:t>
            </a:r>
            <a:r>
              <a:rPr lang="en-GB" sz="2400" dirty="0" err="1"/>
              <a:t>prydau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 am </a:t>
            </a:r>
            <a:r>
              <a:rPr lang="en-GB" sz="2400" dirty="0" err="1"/>
              <a:t>ddim</a:t>
            </a:r>
            <a:r>
              <a:rPr lang="en-GB" sz="2400" dirty="0"/>
              <a:t>;</a:t>
            </a:r>
          </a:p>
          <a:p>
            <a:pPr marL="622300" lvl="0" indent="-355600">
              <a:buNone/>
            </a:pPr>
            <a:r>
              <a:rPr lang="en-GB" sz="2400" dirty="0"/>
              <a:t>•	y </a:t>
            </a:r>
            <a:r>
              <a:rPr lang="en-GB" sz="2400" dirty="0" err="1"/>
              <a:t>rhai</a:t>
            </a:r>
            <a:r>
              <a:rPr lang="en-GB" sz="2400" dirty="0"/>
              <a:t> o </a:t>
            </a:r>
            <a:r>
              <a:rPr lang="en-GB" sz="2400" dirty="0" err="1"/>
              <a:t>grwpiau</a:t>
            </a:r>
            <a:r>
              <a:rPr lang="en-GB" sz="2400" dirty="0"/>
              <a:t> </a:t>
            </a:r>
            <a:r>
              <a:rPr lang="en-GB" sz="2400" dirty="0" err="1"/>
              <a:t>lleiafrifol</a:t>
            </a:r>
            <a:r>
              <a:rPr lang="en-GB" sz="2400" dirty="0"/>
              <a:t>;</a:t>
            </a:r>
          </a:p>
          <a:p>
            <a:pPr marL="622300" lvl="0" indent="-355600">
              <a:buNone/>
            </a:pPr>
            <a:r>
              <a:rPr lang="en-GB" sz="2400" dirty="0"/>
              <a:t>•	y </a:t>
            </a:r>
            <a:r>
              <a:rPr lang="en-GB" sz="2400" dirty="0" err="1"/>
              <a:t>rhai</a:t>
            </a:r>
            <a:r>
              <a:rPr lang="en-GB" sz="2400" dirty="0"/>
              <a:t> </a:t>
            </a:r>
            <a:r>
              <a:rPr lang="en-GB" sz="2400" dirty="0" err="1"/>
              <a:t>mewn</a:t>
            </a:r>
            <a:r>
              <a:rPr lang="en-GB" sz="2400" dirty="0"/>
              <a:t> </a:t>
            </a:r>
            <a:r>
              <a:rPr lang="en-GB" sz="2400" dirty="0" err="1"/>
              <a:t>teuluoedd</a:t>
            </a:r>
            <a:r>
              <a:rPr lang="en-GB" sz="2400" dirty="0"/>
              <a:t> </a:t>
            </a:r>
            <a:r>
              <a:rPr lang="en-GB" sz="2400" dirty="0" err="1"/>
              <a:t>ar</a:t>
            </a:r>
            <a:r>
              <a:rPr lang="en-GB" sz="2400" dirty="0"/>
              <a:t> </a:t>
            </a:r>
            <a:r>
              <a:rPr lang="en-GB" sz="2400" dirty="0" err="1"/>
              <a:t>incwm</a:t>
            </a:r>
            <a:r>
              <a:rPr lang="en-GB" sz="2400" dirty="0"/>
              <a:t> </a:t>
            </a:r>
            <a:r>
              <a:rPr lang="en-GB" sz="2400" dirty="0" err="1"/>
              <a:t>isel</a:t>
            </a:r>
            <a:r>
              <a:rPr lang="en-GB" sz="2400" dirty="0"/>
              <a:t>;</a:t>
            </a:r>
          </a:p>
          <a:p>
            <a:pPr marL="622300" lvl="0" indent="-355600">
              <a:buNone/>
            </a:pPr>
            <a:r>
              <a:rPr lang="en-GB" sz="2400" dirty="0"/>
              <a:t>•	plant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derbyn</a:t>
            </a:r>
            <a:r>
              <a:rPr lang="en-GB" sz="2400" dirty="0"/>
              <a:t> </a:t>
            </a:r>
            <a:r>
              <a:rPr lang="en-GB" sz="2400" dirty="0" err="1"/>
              <a:t>gofal</a:t>
            </a:r>
            <a:r>
              <a:rPr lang="en-GB" sz="2400" dirty="0"/>
              <a:t>; a </a:t>
            </a:r>
          </a:p>
          <a:p>
            <a:pPr marL="622300" lvl="0" indent="-355600">
              <a:buNone/>
            </a:pPr>
            <a:r>
              <a:rPr lang="en-GB" sz="2400" dirty="0"/>
              <a:t>•	</a:t>
            </a:r>
            <a:r>
              <a:rPr lang="en-GB" sz="2400" dirty="0" err="1"/>
              <a:t>phlant</a:t>
            </a:r>
            <a:r>
              <a:rPr lang="en-GB" sz="2400" dirty="0"/>
              <a:t> </a:t>
            </a:r>
            <a:r>
              <a:rPr lang="en-GB" sz="2400" dirty="0" err="1"/>
              <a:t>teithwyr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8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548680"/>
            <a:ext cx="7772400" cy="630932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Adolygu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Rhan</a:t>
            </a:r>
            <a:r>
              <a:rPr lang="en-GB" sz="2400" b="1" dirty="0">
                <a:solidFill>
                  <a:srgbClr val="FF0000"/>
                </a:solidFill>
              </a:rPr>
              <a:t> 1 a </a:t>
            </a:r>
            <a:r>
              <a:rPr lang="en-GB" sz="2400" b="1" dirty="0" smtClean="0">
                <a:solidFill>
                  <a:srgbClr val="FF0000"/>
                </a:solidFill>
              </a:rPr>
              <a:t>2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700" dirty="0">
                <a:solidFill>
                  <a:srgbClr val="FF0000"/>
                </a:solidFill>
              </a:rPr>
              <a:t>Beth </a:t>
            </a:r>
            <a:r>
              <a:rPr lang="en-GB" sz="1700" dirty="0" err="1">
                <a:solidFill>
                  <a:srgbClr val="FF0000"/>
                </a:solidFill>
              </a:rPr>
              <a:t>rydym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GB" sz="1700" dirty="0" err="1">
                <a:solidFill>
                  <a:srgbClr val="FF0000"/>
                </a:solidFill>
              </a:rPr>
              <a:t>ni’n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GB" sz="1700" dirty="0" err="1">
                <a:solidFill>
                  <a:srgbClr val="FF0000"/>
                </a:solidFill>
              </a:rPr>
              <a:t>ei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GB" sz="1700" dirty="0" err="1">
                <a:solidFill>
                  <a:srgbClr val="FF0000"/>
                </a:solidFill>
              </a:rPr>
              <a:t>wybod</a:t>
            </a:r>
            <a:r>
              <a:rPr lang="en-GB" sz="1700" dirty="0">
                <a:solidFill>
                  <a:srgbClr val="FF0000"/>
                </a:solidFill>
              </a:rPr>
              <a:t> am </a:t>
            </a:r>
            <a:r>
              <a:rPr lang="en-GB" sz="1700" dirty="0" err="1">
                <a:solidFill>
                  <a:srgbClr val="FF0000"/>
                </a:solidFill>
              </a:rPr>
              <a:t>effeithiau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GB" sz="1700" dirty="0" err="1" smtClean="0">
                <a:solidFill>
                  <a:srgbClr val="FF0000"/>
                </a:solidFill>
              </a:rPr>
              <a:t>tlodi</a:t>
            </a:r>
            <a:r>
              <a:rPr lang="en-GB" sz="1700" dirty="0" smtClean="0">
                <a:solidFill>
                  <a:srgbClr val="FF0000"/>
                </a:solidFill>
              </a:rPr>
              <a:t> </a:t>
            </a:r>
            <a:r>
              <a:rPr lang="en-GB" sz="1700" dirty="0">
                <a:solidFill>
                  <a:srgbClr val="FF0000"/>
                </a:solidFill>
              </a:rPr>
              <a:t>ac </a:t>
            </a:r>
            <a:endParaRPr lang="en-GB" sz="17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1700" dirty="0" err="1" smtClean="0">
                <a:solidFill>
                  <a:srgbClr val="FF0000"/>
                </a:solidFill>
              </a:rPr>
              <a:t>anfantais</a:t>
            </a:r>
            <a:r>
              <a:rPr lang="en-GB" sz="1700" dirty="0">
                <a:solidFill>
                  <a:srgbClr val="FF0000"/>
                </a:solidFill>
              </a:rPr>
              <a:t>?</a:t>
            </a:r>
          </a:p>
          <a:p>
            <a:pPr marL="0" lvl="0" indent="0">
              <a:buNone/>
            </a:pPr>
            <a:endParaRPr lang="en-GB" sz="1400" dirty="0"/>
          </a:p>
          <a:p>
            <a:pPr marL="0" lvl="0" indent="0">
              <a:buNone/>
            </a:pPr>
            <a:r>
              <a:rPr lang="en-GB" sz="1700" dirty="0"/>
              <a:t>Bod </a:t>
            </a:r>
            <a:r>
              <a:rPr lang="en-GB" sz="1700" dirty="0" err="1"/>
              <a:t>disgyblion</a:t>
            </a:r>
            <a:r>
              <a:rPr lang="en-GB" sz="1700" dirty="0"/>
              <a:t> </a:t>
            </a:r>
            <a:r>
              <a:rPr lang="en-GB" sz="1700" dirty="0" err="1"/>
              <a:t>dan</a:t>
            </a:r>
            <a:r>
              <a:rPr lang="en-GB" sz="1700" dirty="0"/>
              <a:t> </a:t>
            </a:r>
            <a:r>
              <a:rPr lang="en-GB" sz="1700" dirty="0" err="1"/>
              <a:t>anfantais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</a:t>
            </a:r>
            <a:r>
              <a:rPr lang="en-GB" sz="1700" dirty="0" err="1"/>
              <a:t>fod</a:t>
            </a:r>
            <a:r>
              <a:rPr lang="en-GB" sz="1700" dirty="0"/>
              <a:t> </a:t>
            </a:r>
            <a:r>
              <a:rPr lang="en-GB" sz="1700" dirty="0" err="1"/>
              <a:t>heb</a:t>
            </a:r>
            <a:r>
              <a:rPr lang="en-GB" sz="1700" dirty="0"/>
              <a:t> </a:t>
            </a:r>
            <a:r>
              <a:rPr lang="en-GB" sz="1700" dirty="0" err="1"/>
              <a:t>uchelgais</a:t>
            </a:r>
            <a:r>
              <a:rPr lang="en-GB" sz="1700" dirty="0"/>
              <a:t> a </a:t>
            </a:r>
            <a:r>
              <a:rPr lang="en-GB" sz="1700" dirty="0" err="1"/>
              <a:t>hunan-barch</a:t>
            </a:r>
            <a:r>
              <a:rPr lang="en-GB" sz="1700" dirty="0"/>
              <a:t>, ac </a:t>
            </a:r>
            <a:r>
              <a:rPr lang="en-GB" sz="1700" dirty="0" err="1"/>
              <a:t>i</a:t>
            </a:r>
            <a:r>
              <a:rPr lang="en-GB" sz="1700" dirty="0"/>
              <a:t> </a:t>
            </a:r>
            <a:r>
              <a:rPr lang="en-GB" sz="1700" dirty="0" err="1"/>
              <a:t>fod</a:t>
            </a:r>
            <a:r>
              <a:rPr lang="en-GB" sz="1700" dirty="0"/>
              <a:t> â </a:t>
            </a:r>
            <a:r>
              <a:rPr lang="en-GB" sz="1700" dirty="0" err="1"/>
              <a:t>phroblemau</a:t>
            </a:r>
            <a:r>
              <a:rPr lang="en-GB" sz="1700" dirty="0"/>
              <a:t> </a:t>
            </a:r>
            <a:r>
              <a:rPr lang="en-GB" sz="1700" dirty="0" err="1"/>
              <a:t>ymddygiadol</a:t>
            </a:r>
            <a:r>
              <a:rPr lang="en-GB" sz="1700" dirty="0"/>
              <a:t> ac </a:t>
            </a:r>
            <a:r>
              <a:rPr lang="en-GB" sz="1700" dirty="0" err="1"/>
              <a:t>anhawster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uniaethu</a:t>
            </a:r>
            <a:r>
              <a:rPr lang="en-GB" sz="1700" dirty="0"/>
              <a:t> </a:t>
            </a:r>
            <a:r>
              <a:rPr lang="en-GB" sz="1700" dirty="0" err="1"/>
              <a:t>â’u</a:t>
            </a:r>
            <a:r>
              <a:rPr lang="en-GB" sz="1700" dirty="0"/>
              <a:t> </a:t>
            </a:r>
            <a:r>
              <a:rPr lang="en-GB" sz="1700" dirty="0" err="1"/>
              <a:t>cyfoedion</a:t>
            </a:r>
            <a:r>
              <a:rPr lang="en-GB" sz="1700" dirty="0" smtClean="0"/>
              <a:t>.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700" dirty="0"/>
              <a:t>Bod </a:t>
            </a:r>
            <a:r>
              <a:rPr lang="en-GB" sz="1700" dirty="0" err="1"/>
              <a:t>disgyblion</a:t>
            </a:r>
            <a:r>
              <a:rPr lang="en-GB" sz="1700" dirty="0"/>
              <a:t> </a:t>
            </a:r>
            <a:r>
              <a:rPr lang="en-GB" sz="1700" dirty="0" err="1"/>
              <a:t>dan</a:t>
            </a:r>
            <a:r>
              <a:rPr lang="en-GB" sz="1700" dirty="0"/>
              <a:t> </a:t>
            </a:r>
            <a:r>
              <a:rPr lang="en-GB" sz="1700" dirty="0" err="1"/>
              <a:t>anfantais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weld bod y </a:t>
            </a:r>
            <a:r>
              <a:rPr lang="en-GB" sz="1700" dirty="0" err="1"/>
              <a:t>cwricwlwm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amherthnasol</a:t>
            </a:r>
            <a:r>
              <a:rPr lang="en-GB" sz="1700" dirty="0"/>
              <a:t>.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700" dirty="0"/>
              <a:t>Mai </a:t>
            </a:r>
            <a:r>
              <a:rPr lang="en-GB" sz="1700" dirty="0" err="1"/>
              <a:t>mynediad</a:t>
            </a:r>
            <a:r>
              <a:rPr lang="en-GB" sz="1700" dirty="0"/>
              <a:t> </a:t>
            </a:r>
            <a:r>
              <a:rPr lang="en-GB" sz="1700" dirty="0" err="1"/>
              <a:t>cyfyngedig</a:t>
            </a:r>
            <a:r>
              <a:rPr lang="en-GB" sz="1700" dirty="0"/>
              <a:t> </a:t>
            </a:r>
            <a:r>
              <a:rPr lang="en-GB" sz="1700" dirty="0" err="1"/>
              <a:t>sydd</a:t>
            </a:r>
            <a:r>
              <a:rPr lang="en-GB" sz="1700" dirty="0"/>
              <a:t> </a:t>
            </a:r>
            <a:r>
              <a:rPr lang="en-GB" sz="1700" dirty="0" err="1"/>
              <a:t>gan</a:t>
            </a:r>
            <a:r>
              <a:rPr lang="en-GB" sz="1700" dirty="0"/>
              <a:t> </a:t>
            </a:r>
            <a:r>
              <a:rPr lang="en-GB" sz="1700" dirty="0" err="1"/>
              <a:t>ddisgyblion</a:t>
            </a:r>
            <a:r>
              <a:rPr lang="en-GB" sz="1700" dirty="0"/>
              <a:t> </a:t>
            </a:r>
            <a:r>
              <a:rPr lang="en-GB" sz="1700" dirty="0" err="1"/>
              <a:t>mewn</a:t>
            </a:r>
            <a:r>
              <a:rPr lang="en-GB" sz="1700" dirty="0"/>
              <a:t> </a:t>
            </a:r>
            <a:r>
              <a:rPr lang="en-GB" sz="1700" dirty="0" err="1"/>
              <a:t>ysgolion</a:t>
            </a:r>
            <a:r>
              <a:rPr lang="en-GB" sz="1700" dirty="0"/>
              <a:t> </a:t>
            </a:r>
            <a:r>
              <a:rPr lang="en-GB" sz="1700" dirty="0" err="1"/>
              <a:t>difreintiedig</a:t>
            </a:r>
            <a:r>
              <a:rPr lang="en-GB" sz="1700" dirty="0"/>
              <a:t> at </a:t>
            </a:r>
            <a:r>
              <a:rPr lang="en-GB" sz="1700" dirty="0" err="1"/>
              <a:t>weithgareddau</a:t>
            </a:r>
            <a:r>
              <a:rPr lang="en-GB" sz="1700" dirty="0"/>
              <a:t> </a:t>
            </a:r>
            <a:r>
              <a:rPr lang="en-GB" sz="1700" dirty="0" err="1"/>
              <a:t>cerddoriaeth</a:t>
            </a:r>
            <a:r>
              <a:rPr lang="en-GB" sz="1700" dirty="0"/>
              <a:t>, </a:t>
            </a:r>
            <a:r>
              <a:rPr lang="en-GB" sz="1700" dirty="0" err="1"/>
              <a:t>celf</a:t>
            </a:r>
            <a:r>
              <a:rPr lang="en-GB" sz="1700" dirty="0"/>
              <a:t> a </a:t>
            </a:r>
            <a:r>
              <a:rPr lang="en-GB" sz="1700" dirty="0" err="1"/>
              <a:t>gweithgareddau</a:t>
            </a:r>
            <a:r>
              <a:rPr lang="en-GB" sz="1700" dirty="0"/>
              <a:t> y </a:t>
            </a:r>
            <a:r>
              <a:rPr lang="en-GB" sz="1700" dirty="0" err="1"/>
              <a:t>tu</a:t>
            </a:r>
            <a:r>
              <a:rPr lang="en-GB" sz="1700" dirty="0"/>
              <a:t> </a:t>
            </a:r>
            <a:r>
              <a:rPr lang="en-GB" sz="1700" dirty="0" err="1"/>
              <a:t>allan</a:t>
            </a:r>
            <a:r>
              <a:rPr lang="en-GB" sz="1700" dirty="0"/>
              <a:t> </a:t>
            </a:r>
            <a:r>
              <a:rPr lang="en-GB" sz="1700" dirty="0" err="1"/>
              <a:t>i’r</a:t>
            </a:r>
            <a:r>
              <a:rPr lang="en-GB" sz="1700" dirty="0"/>
              <a:t> </a:t>
            </a:r>
            <a:r>
              <a:rPr lang="en-GB" sz="1700" dirty="0" err="1"/>
              <a:t>ysgol</a:t>
            </a:r>
            <a:r>
              <a:rPr lang="en-GB" sz="1700" dirty="0"/>
              <a:t> y </a:t>
            </a:r>
            <a:r>
              <a:rPr lang="en-GB" sz="1700" dirty="0" err="1"/>
              <a:t>bydd</a:t>
            </a:r>
            <a:r>
              <a:rPr lang="en-GB" sz="1700" dirty="0"/>
              <a:t> </a:t>
            </a:r>
            <a:r>
              <a:rPr lang="en-GB" sz="1700" dirty="0" err="1"/>
              <a:t>disgyblion</a:t>
            </a:r>
            <a:r>
              <a:rPr lang="en-GB" sz="1700" dirty="0"/>
              <a:t> </a:t>
            </a:r>
            <a:r>
              <a:rPr lang="en-GB" sz="1700" dirty="0" err="1"/>
              <a:t>mewn</a:t>
            </a:r>
            <a:r>
              <a:rPr lang="en-GB" sz="1700" dirty="0"/>
              <a:t> </a:t>
            </a:r>
            <a:r>
              <a:rPr lang="en-GB" sz="1700" dirty="0" err="1"/>
              <a:t>ysgolion</a:t>
            </a:r>
            <a:r>
              <a:rPr lang="en-GB" sz="1700" dirty="0"/>
              <a:t> </a:t>
            </a:r>
            <a:r>
              <a:rPr lang="en-GB" sz="1700" dirty="0" err="1"/>
              <a:t>breintiedig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eu</a:t>
            </a:r>
            <a:r>
              <a:rPr lang="en-GB" sz="1700" dirty="0"/>
              <a:t> </a:t>
            </a:r>
            <a:r>
              <a:rPr lang="en-GB" sz="1700" dirty="0" err="1"/>
              <a:t>cymryd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ganiataol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gyffredinol</a:t>
            </a:r>
            <a:r>
              <a:rPr lang="en-GB" sz="1700" dirty="0"/>
              <a:t>.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700" dirty="0"/>
              <a:t>Bod </a:t>
            </a:r>
            <a:r>
              <a:rPr lang="en-GB" sz="1700" dirty="0" err="1"/>
              <a:t>disgyblion</a:t>
            </a:r>
            <a:r>
              <a:rPr lang="en-GB" sz="1700" dirty="0"/>
              <a:t> o </a:t>
            </a:r>
            <a:r>
              <a:rPr lang="en-GB" sz="1700" dirty="0" err="1"/>
              <a:t>gefndiroedd</a:t>
            </a:r>
            <a:r>
              <a:rPr lang="en-GB" sz="1700" dirty="0"/>
              <a:t> </a:t>
            </a:r>
            <a:r>
              <a:rPr lang="en-GB" sz="1700" dirty="0" err="1"/>
              <a:t>difreintiedig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</a:t>
            </a:r>
            <a:r>
              <a:rPr lang="en-GB" sz="1700" dirty="0" err="1"/>
              <a:t>fod</a:t>
            </a:r>
            <a:r>
              <a:rPr lang="en-GB" sz="1700" dirty="0"/>
              <a:t> â </a:t>
            </a:r>
            <a:r>
              <a:rPr lang="en-GB" sz="1700" dirty="0" err="1"/>
              <a:t>chofnod</a:t>
            </a:r>
            <a:r>
              <a:rPr lang="en-GB" sz="1700" dirty="0"/>
              <a:t> </a:t>
            </a:r>
            <a:r>
              <a:rPr lang="en-GB" sz="1700" dirty="0" err="1"/>
              <a:t>presenoldeb</a:t>
            </a:r>
            <a:r>
              <a:rPr lang="en-GB" sz="1700" dirty="0"/>
              <a:t> </a:t>
            </a:r>
            <a:r>
              <a:rPr lang="en-GB" sz="1700" dirty="0" err="1"/>
              <a:t>gwael</a:t>
            </a:r>
            <a:r>
              <a:rPr lang="en-GB" sz="1700" dirty="0"/>
              <a:t> ac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llai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aml</a:t>
            </a:r>
            <a:r>
              <a:rPr lang="en-GB" sz="1700" dirty="0"/>
              <a:t> o </a:t>
            </a:r>
            <a:r>
              <a:rPr lang="en-GB" sz="1700" dirty="0" err="1"/>
              <a:t>dderbyn</a:t>
            </a:r>
            <a:r>
              <a:rPr lang="en-GB" sz="1700" dirty="0"/>
              <a:t> </a:t>
            </a:r>
            <a:r>
              <a:rPr lang="en-GB" sz="1700" dirty="0" err="1"/>
              <a:t>diwylliant</a:t>
            </a:r>
            <a:r>
              <a:rPr lang="en-GB" sz="1700" dirty="0"/>
              <a:t> </a:t>
            </a:r>
            <a:r>
              <a:rPr lang="en-GB" sz="1700" dirty="0" err="1"/>
              <a:t>yr</a:t>
            </a:r>
            <a:r>
              <a:rPr lang="en-GB" sz="1700" dirty="0"/>
              <a:t> </a:t>
            </a:r>
            <a:r>
              <a:rPr lang="en-GB" sz="1700" dirty="0" err="1"/>
              <a:t>ysgol</a:t>
            </a:r>
            <a:r>
              <a:rPr lang="en-GB" sz="1700" dirty="0"/>
              <a:t>.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r>
              <a:rPr lang="en-GB" sz="1700" dirty="0"/>
              <a:t>Bod </a:t>
            </a:r>
            <a:r>
              <a:rPr lang="en-GB" sz="1700" dirty="0" err="1"/>
              <a:t>disgyblion</a:t>
            </a:r>
            <a:r>
              <a:rPr lang="en-GB" sz="1700" dirty="0"/>
              <a:t> o </a:t>
            </a:r>
            <a:r>
              <a:rPr lang="en-GB" sz="1700" dirty="0" err="1"/>
              <a:t>gefndiroedd</a:t>
            </a:r>
            <a:r>
              <a:rPr lang="en-GB" sz="1700" dirty="0"/>
              <a:t> </a:t>
            </a:r>
            <a:r>
              <a:rPr lang="en-GB" sz="1700" dirty="0" err="1"/>
              <a:t>difreintiedig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</a:t>
            </a:r>
            <a:r>
              <a:rPr lang="en-GB" sz="1700" dirty="0" err="1"/>
              <a:t>fod</a:t>
            </a:r>
            <a:r>
              <a:rPr lang="en-GB" sz="1700" dirty="0"/>
              <a:t> â </a:t>
            </a:r>
            <a:r>
              <a:rPr lang="en-GB" sz="1700" dirty="0" err="1"/>
              <a:t>rhieni</a:t>
            </a:r>
            <a:r>
              <a:rPr lang="en-GB" sz="1700" dirty="0"/>
              <a:t> </a:t>
            </a:r>
            <a:r>
              <a:rPr lang="en-GB" sz="1700" dirty="0" err="1"/>
              <a:t>nad</a:t>
            </a:r>
            <a:r>
              <a:rPr lang="en-GB" sz="1700" dirty="0"/>
              <a:t> </a:t>
            </a:r>
            <a:r>
              <a:rPr lang="en-GB" sz="1700" dirty="0" err="1"/>
              <a:t>ydynt</a:t>
            </a:r>
            <a:r>
              <a:rPr lang="en-GB" sz="1700" dirty="0"/>
              <a:t>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ymwneud</a:t>
            </a:r>
            <a:r>
              <a:rPr lang="en-GB" sz="1700" dirty="0"/>
              <a:t> </a:t>
            </a:r>
            <a:r>
              <a:rPr lang="en-GB" sz="1700" dirty="0" err="1"/>
              <a:t>gymaint</a:t>
            </a:r>
            <a:r>
              <a:rPr lang="en-GB" sz="1700" dirty="0"/>
              <a:t> ag </a:t>
            </a:r>
            <a:r>
              <a:rPr lang="en-GB" sz="1700" dirty="0" err="1"/>
              <a:t>addysg</a:t>
            </a:r>
            <a:r>
              <a:rPr lang="en-GB" sz="1700" dirty="0"/>
              <a:t> </a:t>
            </a:r>
            <a:r>
              <a:rPr lang="en-GB" sz="1700" dirty="0" err="1"/>
              <a:t>eu</a:t>
            </a:r>
            <a:r>
              <a:rPr lang="en-GB" sz="1700" dirty="0"/>
              <a:t> plant ac </a:t>
            </a:r>
            <a:r>
              <a:rPr lang="en-GB" sz="1700" dirty="0" err="1"/>
              <a:t>yn</a:t>
            </a:r>
            <a:r>
              <a:rPr lang="en-GB" sz="1700" dirty="0"/>
              <a:t> </a:t>
            </a:r>
            <a:r>
              <a:rPr lang="en-GB" sz="1700" dirty="0" err="1"/>
              <a:t>fwy</a:t>
            </a:r>
            <a:r>
              <a:rPr lang="en-GB" sz="1700" dirty="0"/>
              <a:t> </a:t>
            </a:r>
            <a:r>
              <a:rPr lang="en-GB" sz="1700" dirty="0" err="1"/>
              <a:t>tebygol</a:t>
            </a:r>
            <a:r>
              <a:rPr lang="en-GB" sz="1700" dirty="0"/>
              <a:t> o </a:t>
            </a:r>
            <a:r>
              <a:rPr lang="en-GB" sz="1700" dirty="0" err="1"/>
              <a:t>fod</a:t>
            </a:r>
            <a:r>
              <a:rPr lang="en-GB" sz="1700" dirty="0"/>
              <a:t> â </a:t>
            </a:r>
            <a:r>
              <a:rPr lang="en-GB" sz="1700" dirty="0" err="1"/>
              <a:t>chanfyddiad</a:t>
            </a:r>
            <a:r>
              <a:rPr lang="en-GB" sz="1700" dirty="0"/>
              <a:t> a </a:t>
            </a:r>
            <a:r>
              <a:rPr lang="en-GB" sz="1700" dirty="0" err="1"/>
              <a:t>phrofiad</a:t>
            </a:r>
            <a:r>
              <a:rPr lang="en-GB" sz="1700" dirty="0"/>
              <a:t> </a:t>
            </a:r>
            <a:r>
              <a:rPr lang="en-GB" sz="1700" dirty="0" err="1"/>
              <a:t>negyddol</a:t>
            </a:r>
            <a:r>
              <a:rPr lang="en-GB" sz="1700" dirty="0"/>
              <a:t> </a:t>
            </a:r>
            <a:r>
              <a:rPr lang="en-GB" sz="1700" dirty="0" err="1"/>
              <a:t>o’r</a:t>
            </a:r>
            <a:r>
              <a:rPr lang="en-GB" sz="1700" dirty="0"/>
              <a:t> </a:t>
            </a:r>
            <a:r>
              <a:rPr lang="en-GB" sz="1700" dirty="0" err="1"/>
              <a:t>ysgol</a:t>
            </a:r>
            <a:r>
              <a:rPr lang="en-GB" sz="1700" dirty="0"/>
              <a:t> ac </a:t>
            </a:r>
            <a:r>
              <a:rPr lang="en-GB" sz="1700" dirty="0" err="1"/>
              <a:t>addysg</a:t>
            </a:r>
            <a:r>
              <a:rPr lang="en-GB" sz="1700" dirty="0"/>
              <a:t>.    </a:t>
            </a:r>
          </a:p>
          <a:p>
            <a:pPr marL="0" lvl="0" indent="0">
              <a:buNone/>
            </a:pPr>
            <a:endParaRPr lang="en-GB" sz="1000" dirty="0"/>
          </a:p>
          <a:p>
            <a:pPr marL="0" lvl="0" indent="0">
              <a:buNone/>
            </a:pPr>
            <a:endParaRPr lang="en-GB" sz="1550" dirty="0"/>
          </a:p>
          <a:p>
            <a:pPr marL="0" lvl="0" indent="0">
              <a:buNone/>
            </a:pPr>
            <a:r>
              <a:rPr lang="en-GB" sz="1400" dirty="0" smtClean="0"/>
              <a:t> </a:t>
            </a: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3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196752"/>
            <a:ext cx="7772400" cy="5661248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1:  </a:t>
            </a:r>
            <a:r>
              <a:rPr lang="en-GB" sz="2000" b="1" dirty="0" err="1">
                <a:solidFill>
                  <a:srgbClr val="FF0000"/>
                </a:solidFill>
              </a:rPr>
              <a:t>Amcanion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1000" dirty="0"/>
              <a:t>		</a:t>
            </a:r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 </a:t>
            </a:r>
            <a:r>
              <a:rPr lang="en-GB" sz="2000" dirty="0" err="1"/>
              <a:t>wedi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 smtClean="0"/>
              <a:t>myfyrio</a:t>
            </a:r>
            <a:r>
              <a:rPr lang="en-GB" sz="2000" dirty="0" smtClean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arfer</a:t>
            </a:r>
            <a:r>
              <a:rPr lang="en-GB" sz="2000" dirty="0"/>
              <a:t> </a:t>
            </a:r>
            <a:r>
              <a:rPr lang="en-GB" sz="2000" dirty="0" err="1"/>
              <a:t>dda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y </a:t>
            </a:r>
            <a:r>
              <a:rPr lang="en-GB" sz="2000" dirty="0" err="1"/>
              <a:t>ddarpariaeth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; ac</a:t>
            </a:r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/>
              <a:t>arfarnu</a:t>
            </a:r>
            <a:r>
              <a:rPr lang="en-GB" sz="2000" dirty="0"/>
              <a:t> </a:t>
            </a:r>
            <a:r>
              <a:rPr lang="en-GB" sz="2000" dirty="0" err="1"/>
              <a:t>agweddau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ddarpariaeth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 smtClean="0"/>
              <a:t>.</a:t>
            </a:r>
            <a:endParaRPr lang="en-GB" sz="2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Deilliannau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 </a:t>
            </a:r>
            <a:r>
              <a:rPr lang="en-GB" sz="2000" dirty="0" err="1"/>
              <a:t>wedi</a:t>
            </a:r>
            <a:r>
              <a:rPr lang="en-GB" sz="2000" dirty="0"/>
              <a:t> </a:t>
            </a:r>
            <a:r>
              <a:rPr lang="en-GB" sz="2000" dirty="0" err="1"/>
              <a:t>nodi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357188" indent="-174625">
              <a:buNone/>
            </a:pPr>
            <a:r>
              <a:rPr lang="en-GB" sz="2000" dirty="0" smtClean="0"/>
              <a:t>• </a:t>
            </a:r>
            <a:r>
              <a:rPr lang="en-GB" sz="2000" dirty="0" err="1" smtClean="0"/>
              <a:t>cryfderau</a:t>
            </a:r>
            <a:r>
              <a:rPr lang="en-GB" sz="2000" dirty="0" smtClean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narpariaeth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; a</a:t>
            </a:r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/>
              <a:t>meysydd</a:t>
            </a:r>
            <a:r>
              <a:rPr lang="en-GB" sz="2000" dirty="0"/>
              <a:t> </a:t>
            </a:r>
            <a:r>
              <a:rPr lang="en-GB" sz="2000" dirty="0" err="1"/>
              <a:t>i’w</a:t>
            </a:r>
            <a:r>
              <a:rPr lang="en-GB" sz="2000" dirty="0"/>
              <a:t> </a:t>
            </a:r>
            <a:r>
              <a:rPr lang="en-GB" sz="2000" dirty="0" err="1"/>
              <a:t>gwella</a:t>
            </a:r>
            <a:r>
              <a:rPr lang="en-GB" sz="2000" dirty="0"/>
              <a:t> </a:t>
            </a:r>
            <a:r>
              <a:rPr lang="en-GB" sz="2000" dirty="0" err="1"/>
              <a:t>er</a:t>
            </a:r>
            <a:r>
              <a:rPr lang="en-GB" sz="2000" dirty="0"/>
              <a:t> </a:t>
            </a:r>
            <a:r>
              <a:rPr lang="en-GB" sz="2000" dirty="0" err="1"/>
              <a:t>mwyn</a:t>
            </a:r>
            <a:r>
              <a:rPr lang="en-GB" sz="2000" dirty="0"/>
              <a:t> </a:t>
            </a:r>
            <a:r>
              <a:rPr lang="en-GB" sz="2000" dirty="0" err="1"/>
              <a:t>helpu</a:t>
            </a:r>
            <a:r>
              <a:rPr lang="en-GB" sz="2000" dirty="0"/>
              <a:t> </a:t>
            </a:r>
            <a:r>
              <a:rPr lang="en-GB" sz="2000" dirty="0" err="1"/>
              <a:t>codi</a:t>
            </a:r>
            <a:r>
              <a:rPr lang="en-GB" sz="2000" dirty="0"/>
              <a:t> </a:t>
            </a:r>
            <a:r>
              <a:rPr lang="en-GB" sz="2000" dirty="0" err="1"/>
              <a:t>safonau</a:t>
            </a:r>
            <a:r>
              <a:rPr lang="en-GB" sz="2000" dirty="0"/>
              <a:t> </a:t>
            </a:r>
            <a:r>
              <a:rPr lang="en-GB" sz="2000" dirty="0" err="1"/>
              <a:t>cyflawniadau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9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12776"/>
            <a:ext cx="7772400" cy="544522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Sl</a:t>
            </a:r>
            <a:r>
              <a:rPr lang="en-GB" sz="2400" b="1" dirty="0" err="1">
                <a:solidFill>
                  <a:srgbClr val="FF0000"/>
                </a:solidFill>
              </a:rPr>
              <a:t>e</a:t>
            </a:r>
            <a:r>
              <a:rPr lang="en-GB" sz="2400" b="1" dirty="0" err="1" smtClean="0">
                <a:solidFill>
                  <a:srgbClr val="FF0000"/>
                </a:solidFill>
              </a:rPr>
              <a:t>id</a:t>
            </a:r>
            <a:r>
              <a:rPr lang="en-GB" sz="2400" b="1" dirty="0" smtClean="0">
                <a:solidFill>
                  <a:srgbClr val="FF0000"/>
                </a:solidFill>
              </a:rPr>
              <a:t> 2:  </a:t>
            </a:r>
            <a:r>
              <a:rPr lang="en-GB" sz="2400" b="1" dirty="0" err="1">
                <a:solidFill>
                  <a:srgbClr val="FF0000"/>
                </a:solidFill>
              </a:rPr>
              <a:t>Strategaethau</a:t>
            </a:r>
            <a:r>
              <a:rPr lang="en-GB" sz="2400" b="1" dirty="0">
                <a:solidFill>
                  <a:srgbClr val="FF0000"/>
                </a:solidFill>
              </a:rPr>
              <a:t> y gall </a:t>
            </a:r>
            <a:r>
              <a:rPr lang="en-GB" sz="2400" b="1" dirty="0" err="1">
                <a:solidFill>
                  <a:srgbClr val="FF0000"/>
                </a:solidFill>
              </a:rPr>
              <a:t>yr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unig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eu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rhoi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waith</a:t>
            </a:r>
            <a:endParaRPr lang="en-GB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 Box 11"/>
          <p:cNvSpPr txBox="1"/>
          <p:nvPr/>
        </p:nvSpPr>
        <p:spPr>
          <a:xfrm>
            <a:off x="2771800" y="2557307"/>
            <a:ext cx="3528392" cy="3816424"/>
          </a:xfrm>
          <a:prstGeom prst="rect">
            <a:avLst/>
          </a:prstGeom>
          <a:solidFill>
            <a:srgbClr val="4BACC6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1" dirty="0" err="1"/>
              <a:t>Deg</a:t>
            </a:r>
            <a:r>
              <a:rPr lang="en-GB" sz="1800" b="1" dirty="0"/>
              <a:t> </a:t>
            </a:r>
            <a:r>
              <a:rPr lang="en-GB" sz="1800" b="1" dirty="0" err="1"/>
              <a:t>strategaeth</a:t>
            </a:r>
            <a:r>
              <a:rPr lang="en-GB" sz="1800" b="1" dirty="0"/>
              <a:t> </a:t>
            </a:r>
            <a:r>
              <a:rPr lang="en-GB" sz="1800" b="1" dirty="0" err="1"/>
              <a:t>yn</a:t>
            </a:r>
            <a:r>
              <a:rPr lang="en-GB" sz="1800" b="1" dirty="0"/>
              <a:t> </a:t>
            </a:r>
            <a:r>
              <a:rPr lang="en-GB" sz="1800" b="1" dirty="0" err="1"/>
              <a:t>yr</a:t>
            </a:r>
            <a:r>
              <a:rPr lang="en-GB" sz="1800" b="1" dirty="0"/>
              <a:t> </a:t>
            </a:r>
            <a:r>
              <a:rPr lang="en-GB" sz="1800" b="1" dirty="0" err="1"/>
              <a:t>ysgol</a:t>
            </a:r>
            <a:r>
              <a:rPr lang="en-GB" sz="1800" b="1" dirty="0"/>
              <a:t>:</a:t>
            </a:r>
            <a:endParaRPr lang="en-GB" sz="18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effectLst/>
                <a:latin typeface="Arial"/>
                <a:ea typeface="Calibri"/>
                <a:cs typeface="Times New Roman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Dull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gyfan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olrhain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Medrau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Medrau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emosiynol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Presenoldeb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prydlondeb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ymddygiad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Teilwra’r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Profiadau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cyfoethogi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Gwrando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ddysgwyr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Ymgysylltu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â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arbenigedd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staff</a:t>
            </a:r>
          </a:p>
        </p:txBody>
      </p:sp>
    </p:spTree>
    <p:extLst>
      <p:ext uri="{BB962C8B-B14F-4D97-AF65-F5344CB8AC3E}">
        <p14:creationId xmlns:p14="http://schemas.microsoft.com/office/powerpoint/2010/main" val="24234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476672"/>
            <a:ext cx="7772400" cy="187220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3:  </a:t>
            </a:r>
            <a:r>
              <a:rPr lang="en-GB" sz="2400" b="1" dirty="0" err="1">
                <a:solidFill>
                  <a:srgbClr val="FF0000"/>
                </a:solidFill>
              </a:rPr>
              <a:t>Strategaethau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sy’n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cynnwys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gweithio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gyda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phartneriaid</a:t>
            </a:r>
            <a:endParaRPr lang="en-GB" sz="1000" dirty="0"/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000" dirty="0"/>
              <a:t>Ni all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pennau’u</a:t>
            </a:r>
            <a:r>
              <a:rPr lang="en-GB" sz="2000" dirty="0"/>
              <a:t> </a:t>
            </a:r>
            <a:r>
              <a:rPr lang="en-GB" sz="2000" dirty="0" err="1"/>
              <a:t>hunain</a:t>
            </a:r>
            <a:r>
              <a:rPr lang="en-GB" sz="2000" dirty="0"/>
              <a:t> </a:t>
            </a:r>
            <a:r>
              <a:rPr lang="en-GB" sz="2000" dirty="0" err="1"/>
              <a:t>dorri’r</a:t>
            </a:r>
            <a:r>
              <a:rPr lang="en-GB" sz="2000" dirty="0"/>
              <a:t> </a:t>
            </a:r>
            <a:r>
              <a:rPr lang="en-GB" sz="2000" dirty="0" err="1"/>
              <a:t>cysylltiad</a:t>
            </a:r>
            <a:r>
              <a:rPr lang="en-GB" sz="2000" dirty="0"/>
              <a:t> </a:t>
            </a:r>
            <a:r>
              <a:rPr lang="en-GB" sz="2000" dirty="0" err="1"/>
              <a:t>rhwng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 a </a:t>
            </a:r>
            <a:r>
              <a:rPr lang="en-GB" sz="2000" dirty="0" err="1"/>
              <a:t>chyflawniad</a:t>
            </a:r>
            <a:r>
              <a:rPr lang="en-GB" sz="2000" dirty="0"/>
              <a:t>.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Text Box 8"/>
          <p:cNvSpPr txBox="1"/>
          <p:nvPr/>
        </p:nvSpPr>
        <p:spPr>
          <a:xfrm>
            <a:off x="1619672" y="2492896"/>
            <a:ext cx="6336704" cy="4104456"/>
          </a:xfrm>
          <a:prstGeom prst="rect">
            <a:avLst/>
          </a:prstGeom>
          <a:solidFill>
            <a:srgbClr val="C0504D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1" dirty="0" err="1"/>
              <a:t>Deg</a:t>
            </a:r>
            <a:r>
              <a:rPr lang="en-GB" sz="1800" b="1" dirty="0"/>
              <a:t> </a:t>
            </a:r>
            <a:r>
              <a:rPr lang="en-GB" sz="1800" b="1" dirty="0" err="1"/>
              <a:t>strategaeth</a:t>
            </a:r>
            <a:r>
              <a:rPr lang="en-GB" sz="1800" b="1" dirty="0"/>
              <a:t> </a:t>
            </a:r>
            <a:r>
              <a:rPr lang="en-GB" sz="1800" b="1" dirty="0" err="1"/>
              <a:t>amlasiantaethol</a:t>
            </a:r>
            <a:r>
              <a:rPr lang="en-GB" sz="1800" b="1" dirty="0"/>
              <a:t>:</a:t>
            </a:r>
            <a:endParaRPr lang="en-GB" sz="1800" dirty="0"/>
          </a:p>
          <a:p>
            <a:pPr marL="1371600" indent="457200" algn="ctr"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effectLst/>
                <a:latin typeface="Arial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Arial"/>
                <a:ea typeface="Calibri"/>
                <a:cs typeface="Times New Roman"/>
              </a:rPr>
              <a:t> </a:t>
            </a:r>
            <a:endParaRPr lang="en-GB" sz="12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628538" y="2910556"/>
            <a:ext cx="2173283" cy="27813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Arweinyddiaeth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gymunedol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272213" y="3262344"/>
            <a:ext cx="1372820" cy="46863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Rhaglenni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rhianta</a:t>
            </a:r>
            <a:endParaRPr lang="en-GB" sz="12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70630" y="3812719"/>
            <a:ext cx="1297345" cy="50736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Gwasanaethau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ar</a:t>
            </a:r>
            <a:r>
              <a:rPr lang="en-GB" sz="1200" dirty="0">
                <a:solidFill>
                  <a:schemeClr val="bg1"/>
                </a:solidFill>
              </a:rPr>
              <a:t> y </a:t>
            </a:r>
            <a:r>
              <a:rPr lang="en-GB" sz="1200" dirty="0" err="1">
                <a:solidFill>
                  <a:schemeClr val="bg1"/>
                </a:solidFill>
              </a:rPr>
              <a:t>safle</a:t>
            </a:r>
            <a:endParaRPr lang="en-GB" sz="12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70943" y="4545124"/>
            <a:ext cx="1348819" cy="427236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Cyfranogiad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cymunedol</a:t>
            </a:r>
            <a:endParaRPr lang="en-GB" sz="12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70943" y="5149357"/>
            <a:ext cx="1374090" cy="579093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Dysgu</a:t>
            </a:r>
            <a:r>
              <a:rPr lang="en-GB" sz="1200" dirty="0">
                <a:solidFill>
                  <a:schemeClr val="bg1"/>
                </a:solidFill>
              </a:rPr>
              <a:t> y </a:t>
            </a:r>
            <a:r>
              <a:rPr lang="en-GB" sz="1200" dirty="0" err="1">
                <a:solidFill>
                  <a:schemeClr val="bg1"/>
                </a:solidFill>
              </a:rPr>
              <a:t>tu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allan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oriau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ysgol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272213" y="5888959"/>
            <a:ext cx="1099964" cy="32766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Arfarnu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835696" y="3270386"/>
            <a:ext cx="1424940" cy="29400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Grwpiau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anogaeth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894248" y="3743589"/>
            <a:ext cx="1366388" cy="1014730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Tîm</a:t>
            </a:r>
            <a:r>
              <a:rPr lang="en-GB" sz="1200" dirty="0">
                <a:solidFill>
                  <a:schemeClr val="bg1"/>
                </a:solidFill>
              </a:rPr>
              <a:t> o </a:t>
            </a:r>
            <a:r>
              <a:rPr lang="en-GB" sz="1200" dirty="0" err="1">
                <a:solidFill>
                  <a:schemeClr val="bg1"/>
                </a:solidFill>
              </a:rPr>
              <a:t>amgylch</a:t>
            </a:r>
            <a:r>
              <a:rPr lang="en-GB" sz="1200" dirty="0">
                <a:solidFill>
                  <a:schemeClr val="bg1"/>
                </a:solidFill>
              </a:rPr>
              <a:t> y </a:t>
            </a:r>
            <a:r>
              <a:rPr lang="en-GB" sz="1200" dirty="0" err="1">
                <a:solidFill>
                  <a:schemeClr val="bg1"/>
                </a:solidFill>
              </a:rPr>
              <a:t>teulu</a:t>
            </a:r>
            <a:r>
              <a:rPr lang="en-GB" sz="1200" dirty="0">
                <a:solidFill>
                  <a:schemeClr val="bg1"/>
                </a:solidFill>
              </a:rPr>
              <a:t> – </a:t>
            </a:r>
            <a:r>
              <a:rPr lang="en-GB" sz="1200" dirty="0" err="1">
                <a:solidFill>
                  <a:schemeClr val="bg1"/>
                </a:solidFill>
              </a:rPr>
              <a:t>cynorthwyo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disgyblion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sy’n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agored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i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niwed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894248" y="4945721"/>
            <a:ext cx="1440815" cy="35750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Dysgu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teuluol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875224" y="5318017"/>
            <a:ext cx="1404435" cy="972366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GB" sz="1200" dirty="0" err="1">
                <a:solidFill>
                  <a:schemeClr val="bg1"/>
                </a:solidFill>
              </a:rPr>
              <a:t>Cydgyfrannu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adnoddau</a:t>
            </a:r>
            <a:r>
              <a:rPr lang="en-GB" sz="1200" dirty="0">
                <a:solidFill>
                  <a:schemeClr val="bg1"/>
                </a:solidFill>
              </a:rPr>
              <a:t> a </a:t>
            </a:r>
            <a:r>
              <a:rPr lang="en-GB" sz="1200" dirty="0" err="1">
                <a:solidFill>
                  <a:schemeClr val="bg1"/>
                </a:solidFill>
              </a:rPr>
              <a:t>defnyddio</a:t>
            </a:r>
            <a:r>
              <a:rPr lang="en-GB" sz="1200" dirty="0">
                <a:solidFill>
                  <a:schemeClr val="bg1"/>
                </a:solidFill>
              </a:rPr>
              <a:t> Grant </a:t>
            </a:r>
            <a:r>
              <a:rPr lang="en-GB" sz="1200" dirty="0" err="1">
                <a:solidFill>
                  <a:schemeClr val="bg1"/>
                </a:solidFill>
              </a:rPr>
              <a:t>Amddifadedd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dirty="0" err="1">
                <a:solidFill>
                  <a:schemeClr val="bg1"/>
                </a:solidFill>
              </a:rPr>
              <a:t>Disgyblion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6" name="Text Box 11"/>
          <p:cNvSpPr txBox="1"/>
          <p:nvPr/>
        </p:nvSpPr>
        <p:spPr>
          <a:xfrm>
            <a:off x="3471324" y="3333133"/>
            <a:ext cx="2606029" cy="2969622"/>
          </a:xfrm>
          <a:prstGeom prst="rect">
            <a:avLst/>
          </a:prstGeom>
          <a:solidFill>
            <a:srgbClr val="4BACC6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Deg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strategaeth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Dull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gyfan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olrhain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Medrau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Medrau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cymdeithasol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emosiynol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Presenoldeb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prydlondeb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ymddygiad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Teilwra’r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Profiadau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cyfoethogi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Gwrando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ddysgwyr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Ymgysylltu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â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rhieni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arbenigedd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staff</a:t>
            </a:r>
          </a:p>
        </p:txBody>
      </p:sp>
    </p:spTree>
    <p:extLst>
      <p:ext uri="{BB962C8B-B14F-4D97-AF65-F5344CB8AC3E}">
        <p14:creationId xmlns:p14="http://schemas.microsoft.com/office/powerpoint/2010/main" val="11742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556792"/>
            <a:ext cx="7772400" cy="5301208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4:  </a:t>
            </a:r>
            <a:r>
              <a:rPr lang="en-GB" sz="2400" b="1" dirty="0">
                <a:solidFill>
                  <a:srgbClr val="FF0000"/>
                </a:solidFill>
              </a:rPr>
              <a:t>Beth </a:t>
            </a:r>
            <a:r>
              <a:rPr lang="en-GB" sz="2400" b="1" dirty="0" err="1">
                <a:solidFill>
                  <a:srgbClr val="FF0000"/>
                </a:solidFill>
              </a:rPr>
              <a:t>mae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ysgolion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mewn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amgylchiadau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heriol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ei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wneud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dda</a:t>
            </a:r>
            <a:r>
              <a:rPr lang="en-GB" sz="2400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1	</a:t>
            </a:r>
            <a:r>
              <a:rPr lang="en-GB" sz="2400" dirty="0" err="1" smtClean="0"/>
              <a:t>Nodi</a:t>
            </a:r>
            <a:r>
              <a:rPr lang="en-GB" sz="2400" dirty="0"/>
              <a:t>, </a:t>
            </a:r>
            <a:r>
              <a:rPr lang="en-GB" sz="2400" dirty="0" err="1"/>
              <a:t>olrhain</a:t>
            </a:r>
            <a:r>
              <a:rPr lang="en-GB" sz="2400" dirty="0"/>
              <a:t> a </a:t>
            </a:r>
            <a:r>
              <a:rPr lang="en-GB" sz="2400" dirty="0" err="1"/>
              <a:t>monitro</a:t>
            </a:r>
            <a:r>
              <a:rPr lang="en-GB" sz="2400" dirty="0"/>
              <a:t> </a:t>
            </a:r>
            <a:r>
              <a:rPr lang="en-GB" sz="2400" dirty="0" err="1"/>
              <a:t>cynnydd</a:t>
            </a:r>
            <a:r>
              <a:rPr lang="en-GB" sz="2400" dirty="0"/>
              <a:t>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2	</a:t>
            </a:r>
            <a:r>
              <a:rPr lang="en-GB" sz="2400" dirty="0" err="1"/>
              <a:t>Teilwra’r</a:t>
            </a:r>
            <a:r>
              <a:rPr lang="en-GB" sz="2400" dirty="0"/>
              <a:t> </a:t>
            </a:r>
            <a:r>
              <a:rPr lang="en-GB" sz="2400" dirty="0" err="1"/>
              <a:t>cwricwlwm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ôl</a:t>
            </a:r>
            <a:r>
              <a:rPr lang="en-GB" sz="2400" dirty="0"/>
              <a:t> </a:t>
            </a:r>
            <a:r>
              <a:rPr lang="en-GB" sz="2400" dirty="0" err="1"/>
              <a:t>anghenion</a:t>
            </a:r>
            <a:r>
              <a:rPr lang="en-GB" sz="2400" dirty="0"/>
              <a:t> </a:t>
            </a:r>
            <a:r>
              <a:rPr lang="en-GB" sz="2400" dirty="0" err="1"/>
              <a:t>disgyblion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anfantais</a:t>
            </a: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3	</a:t>
            </a:r>
            <a:r>
              <a:rPr lang="en-GB" sz="2400" dirty="0" err="1"/>
              <a:t>Ymgysylltu</a:t>
            </a:r>
            <a:r>
              <a:rPr lang="en-GB" sz="2400" dirty="0"/>
              <a:t> â </a:t>
            </a:r>
            <a:r>
              <a:rPr lang="en-GB" sz="2400" dirty="0" err="1"/>
              <a:t>rhieni</a:t>
            </a:r>
            <a:r>
              <a:rPr lang="en-GB" sz="2400" dirty="0"/>
              <a:t> </a:t>
            </a:r>
            <a:r>
              <a:rPr lang="en-GB" sz="2400" dirty="0" err="1"/>
              <a:t>a’r</a:t>
            </a:r>
            <a:r>
              <a:rPr lang="en-GB" sz="2400" dirty="0"/>
              <a:t> </a:t>
            </a:r>
            <a:r>
              <a:rPr lang="en-GB" sz="2400" dirty="0" err="1"/>
              <a:t>gymuned</a:t>
            </a: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4	</a:t>
            </a:r>
            <a:r>
              <a:rPr lang="en-GB" sz="2400" dirty="0" err="1"/>
              <a:t>Gweithio</a:t>
            </a:r>
            <a:r>
              <a:rPr lang="en-GB" sz="2400" dirty="0"/>
              <a:t> </a:t>
            </a:r>
            <a:r>
              <a:rPr lang="en-GB" sz="2400" dirty="0" err="1"/>
              <a:t>mewn</a:t>
            </a:r>
            <a:r>
              <a:rPr lang="en-GB" sz="2400" dirty="0"/>
              <a:t> </a:t>
            </a:r>
            <a:r>
              <a:rPr lang="en-GB" sz="2400" dirty="0" err="1"/>
              <a:t>partneriaeth</a:t>
            </a:r>
            <a:endParaRPr lang="en-GB" sz="2400" dirty="0"/>
          </a:p>
          <a:p>
            <a:pPr marL="444500" indent="-444500">
              <a:buNone/>
            </a:pPr>
            <a:r>
              <a:rPr lang="en-GB" sz="2400" dirty="0"/>
              <a:t>5	</a:t>
            </a:r>
            <a:r>
              <a:rPr lang="en-GB" sz="2400" dirty="0" err="1"/>
              <a:t>Arweinyddiaeth</a:t>
            </a:r>
            <a:r>
              <a:rPr lang="en-GB" sz="2400" dirty="0"/>
              <a:t> a </a:t>
            </a:r>
            <a:r>
              <a:rPr lang="en-GB" sz="2400" dirty="0" err="1"/>
              <a:t>rheolaeth</a:t>
            </a:r>
            <a:r>
              <a:rPr lang="en-GB" sz="2400" dirty="0"/>
              <a:t> </a:t>
            </a:r>
            <a:r>
              <a:rPr lang="en-GB" sz="2400" dirty="0" err="1"/>
              <a:t>wrth</a:t>
            </a:r>
            <a:r>
              <a:rPr lang="en-GB" sz="2400" dirty="0"/>
              <a:t> </a:t>
            </a:r>
            <a:r>
              <a:rPr lang="en-GB" sz="2400" dirty="0" err="1"/>
              <a:t>fynd</a:t>
            </a:r>
            <a:r>
              <a:rPr lang="en-GB" sz="2400" dirty="0"/>
              <a:t> </a:t>
            </a:r>
            <a:r>
              <a:rPr lang="en-GB" sz="2400" dirty="0" err="1"/>
              <a:t>i’r</a:t>
            </a:r>
            <a:r>
              <a:rPr lang="en-GB" sz="2400" dirty="0"/>
              <a:t> </a:t>
            </a:r>
            <a:r>
              <a:rPr lang="en-GB" sz="2400" dirty="0" err="1"/>
              <a:t>afael</a:t>
            </a:r>
            <a:r>
              <a:rPr lang="en-GB" sz="2400" dirty="0"/>
              <a:t> ag </a:t>
            </a:r>
            <a:r>
              <a:rPr lang="en-GB" sz="2400" dirty="0" err="1"/>
              <a:t>anfantais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17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2204864"/>
            <a:ext cx="7772400" cy="465313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err="1"/>
              <a:t>Rhan</a:t>
            </a:r>
            <a:r>
              <a:rPr lang="en-GB" b="1" dirty="0"/>
              <a:t> 4:   </a:t>
            </a:r>
            <a:r>
              <a:rPr lang="en-GB" b="1" dirty="0" err="1"/>
              <a:t>Sut</a:t>
            </a:r>
            <a:r>
              <a:rPr lang="en-GB" b="1" dirty="0"/>
              <a:t> </a:t>
            </a:r>
            <a:r>
              <a:rPr lang="en-GB" b="1" dirty="0" err="1"/>
              <a:t>gallwn</a:t>
            </a:r>
            <a:r>
              <a:rPr lang="en-GB" b="1" dirty="0"/>
              <a:t> </a:t>
            </a:r>
            <a:r>
              <a:rPr lang="en-GB" b="1" dirty="0" err="1"/>
              <a:t>ni</a:t>
            </a:r>
            <a:r>
              <a:rPr lang="en-GB" b="1" dirty="0"/>
              <a:t> </a:t>
            </a:r>
            <a:r>
              <a:rPr lang="en-GB" b="1" dirty="0" err="1"/>
              <a:t>fynd</a:t>
            </a:r>
            <a:r>
              <a:rPr lang="en-GB" b="1" dirty="0"/>
              <a:t> </a:t>
            </a:r>
            <a:r>
              <a:rPr lang="en-GB" b="1" dirty="0" err="1"/>
              <a:t>i’r</a:t>
            </a:r>
            <a:r>
              <a:rPr lang="en-GB" b="1" dirty="0"/>
              <a:t> </a:t>
            </a:r>
            <a:r>
              <a:rPr lang="en-GB" b="1" dirty="0" err="1"/>
              <a:t>afael</a:t>
            </a:r>
            <a:r>
              <a:rPr lang="en-GB" b="1" dirty="0"/>
              <a:t> â </a:t>
            </a:r>
            <a:r>
              <a:rPr lang="en-GB" b="1" dirty="0" err="1"/>
              <a:t>thlodi</a:t>
            </a:r>
            <a:r>
              <a:rPr lang="en-GB" b="1" dirty="0"/>
              <a:t> ac </a:t>
            </a:r>
            <a:r>
              <a:rPr lang="en-GB" b="1" dirty="0" err="1"/>
              <a:t>anfantais</a:t>
            </a:r>
            <a:r>
              <a:rPr lang="en-GB" b="1" dirty="0"/>
              <a:t> </a:t>
            </a:r>
            <a:r>
              <a:rPr lang="en-GB" b="1" dirty="0" err="1"/>
              <a:t>yn</a:t>
            </a:r>
            <a:r>
              <a:rPr lang="en-GB" b="1" dirty="0"/>
              <a:t> </a:t>
            </a:r>
            <a:r>
              <a:rPr lang="en-GB" b="1" dirty="0" err="1"/>
              <a:t>fwy</a:t>
            </a:r>
            <a:r>
              <a:rPr lang="en-GB" b="1" dirty="0"/>
              <a:t> </a:t>
            </a:r>
            <a:r>
              <a:rPr lang="en-GB" b="1" dirty="0" err="1"/>
              <a:t>effeithiol</a:t>
            </a:r>
            <a:r>
              <a:rPr lang="en-GB" b="1" dirty="0"/>
              <a:t>? </a:t>
            </a:r>
            <a:r>
              <a:rPr lang="en-GB" b="1" dirty="0" err="1"/>
              <a:t>Cynllunio</a:t>
            </a:r>
            <a:r>
              <a:rPr lang="en-GB" b="1" dirty="0"/>
              <a:t> </a:t>
            </a:r>
            <a:r>
              <a:rPr lang="en-GB" b="1" dirty="0" err="1"/>
              <a:t>gweithredu</a:t>
            </a:r>
            <a:r>
              <a:rPr lang="en-GB" b="1" dirty="0"/>
              <a:t> </a:t>
            </a:r>
            <a:r>
              <a:rPr lang="en-GB" b="1" dirty="0" err="1"/>
              <a:t>ar</a:t>
            </a:r>
            <a:r>
              <a:rPr lang="en-GB" b="1" dirty="0"/>
              <a:t> </a:t>
            </a:r>
            <a:r>
              <a:rPr lang="en-GB" b="1" dirty="0" err="1"/>
              <a:t>gyfer</a:t>
            </a:r>
            <a:r>
              <a:rPr lang="en-GB" b="1" dirty="0"/>
              <a:t> </a:t>
            </a:r>
            <a:r>
              <a:rPr lang="en-GB" b="1" dirty="0" err="1"/>
              <a:t>gwella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23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052736"/>
            <a:ext cx="7772400" cy="5805264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1:  </a:t>
            </a:r>
            <a:r>
              <a:rPr lang="en-GB" sz="2000" b="1" dirty="0" err="1">
                <a:solidFill>
                  <a:srgbClr val="FF0000"/>
                </a:solidFill>
              </a:rPr>
              <a:t>Amcanion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	</a:t>
            </a:r>
            <a:r>
              <a:rPr lang="en-GB" sz="2000" dirty="0"/>
              <a:t>	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 </a:t>
            </a:r>
            <a:r>
              <a:rPr lang="en-GB" sz="2000" dirty="0" err="1"/>
              <a:t>wedi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 smtClean="0"/>
              <a:t>myfyrio</a:t>
            </a:r>
            <a:r>
              <a:rPr lang="en-GB" sz="2000" dirty="0" smtClean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darpariaeth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hunain</a:t>
            </a:r>
            <a:r>
              <a:rPr lang="en-GB" sz="2000" dirty="0"/>
              <a:t> a </a:t>
            </a:r>
            <a:r>
              <a:rPr lang="en-GB" sz="2000" dirty="0" err="1"/>
              <a:t>darpariaeth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; ac</a:t>
            </a:r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/>
              <a:t>ystyried</a:t>
            </a:r>
            <a:r>
              <a:rPr lang="en-GB" sz="2000" dirty="0"/>
              <a:t> </a:t>
            </a:r>
            <a:r>
              <a:rPr lang="en-GB" sz="2000" dirty="0" err="1"/>
              <a:t>tystiolaeth</a:t>
            </a:r>
            <a:r>
              <a:rPr lang="en-GB" sz="2000" dirty="0"/>
              <a:t> </a:t>
            </a:r>
            <a:r>
              <a:rPr lang="en-GB" sz="2000" dirty="0" err="1"/>
              <a:t>ymchwil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wella</a:t>
            </a:r>
            <a:r>
              <a:rPr lang="en-GB" sz="2000" dirty="0"/>
              <a:t> </a:t>
            </a:r>
            <a:r>
              <a:rPr lang="en-GB" sz="2000" dirty="0" err="1"/>
              <a:t>dysgu</a:t>
            </a:r>
            <a:r>
              <a:rPr lang="en-GB" sz="2000" dirty="0"/>
              <a:t> a </a:t>
            </a:r>
            <a:r>
              <a:rPr lang="en-GB" sz="2000" dirty="0" err="1"/>
              <a:t>chyrhaeddiad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Deilliannau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gyfer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cyfranogwyr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diwedd</a:t>
            </a:r>
            <a:r>
              <a:rPr lang="en-GB" sz="2000" dirty="0"/>
              <a:t> y </a:t>
            </a:r>
            <a:r>
              <a:rPr lang="en-GB" sz="2000" dirty="0" err="1"/>
              <a:t>sesiwn</a:t>
            </a:r>
            <a:r>
              <a:rPr lang="en-GB" sz="2000" dirty="0"/>
              <a:t> </a:t>
            </a:r>
            <a:r>
              <a:rPr lang="en-GB" sz="2000" dirty="0" err="1"/>
              <a:t>hon</a:t>
            </a:r>
            <a:r>
              <a:rPr lang="en-GB" sz="2000" dirty="0"/>
              <a:t>,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cyfranogwyr</a:t>
            </a:r>
            <a:r>
              <a:rPr lang="en-GB" sz="2000" dirty="0"/>
              <a:t> </a:t>
            </a:r>
            <a:r>
              <a:rPr lang="en-GB" sz="2000" dirty="0" err="1"/>
              <a:t>wedi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1000" dirty="0"/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 smtClean="0"/>
              <a:t>nodi</a:t>
            </a:r>
            <a:r>
              <a:rPr lang="en-GB" sz="2000" dirty="0" smtClean="0"/>
              <a:t> </a:t>
            </a:r>
            <a:r>
              <a:rPr lang="en-GB" sz="2000" dirty="0"/>
              <a:t>o </a:t>
            </a:r>
            <a:r>
              <a:rPr lang="en-GB" sz="2000" dirty="0" err="1"/>
              <a:t>leiaf</a:t>
            </a:r>
            <a:r>
              <a:rPr lang="en-GB" sz="2000" dirty="0"/>
              <a:t> un </a:t>
            </a:r>
            <a:r>
              <a:rPr lang="en-GB" sz="2000" dirty="0" err="1"/>
              <a:t>newid</a:t>
            </a:r>
            <a:r>
              <a:rPr lang="en-GB" sz="2000" dirty="0"/>
              <a:t> </a:t>
            </a:r>
            <a:r>
              <a:rPr lang="en-GB" sz="2000" dirty="0" err="1"/>
              <a:t>i’w</a:t>
            </a:r>
            <a:r>
              <a:rPr lang="en-GB" sz="2000" dirty="0"/>
              <a:t> </a:t>
            </a:r>
            <a:r>
              <a:rPr lang="en-GB" sz="2000" dirty="0" err="1"/>
              <a:t>harfer</a:t>
            </a:r>
            <a:r>
              <a:rPr lang="en-GB" sz="2000" dirty="0"/>
              <a:t> </a:t>
            </a:r>
            <a:r>
              <a:rPr lang="en-GB" sz="2000" dirty="0" err="1"/>
              <a:t>er</a:t>
            </a:r>
            <a:r>
              <a:rPr lang="en-GB" sz="2000" dirty="0"/>
              <a:t> </a:t>
            </a:r>
            <a:r>
              <a:rPr lang="en-GB" sz="2000" dirty="0" err="1"/>
              <a:t>lles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; a</a:t>
            </a:r>
          </a:p>
          <a:p>
            <a:pPr marL="357188" indent="-174625">
              <a:buNone/>
            </a:pPr>
            <a:r>
              <a:rPr lang="en-GB" sz="2000" dirty="0"/>
              <a:t>•	</a:t>
            </a:r>
            <a:r>
              <a:rPr lang="en-GB" sz="2000" dirty="0" err="1"/>
              <a:t>chynnig</a:t>
            </a:r>
            <a:r>
              <a:rPr lang="en-GB" sz="2000" dirty="0"/>
              <a:t> </a:t>
            </a:r>
            <a:r>
              <a:rPr lang="en-GB" sz="2000" dirty="0" err="1"/>
              <a:t>camau</a:t>
            </a:r>
            <a:r>
              <a:rPr lang="en-GB" sz="2000" dirty="0"/>
              <a:t> </a:t>
            </a:r>
            <a:r>
              <a:rPr lang="en-GB" sz="2000" dirty="0" err="1"/>
              <a:t>gweithredu</a:t>
            </a:r>
            <a:r>
              <a:rPr lang="en-GB" sz="2000" dirty="0"/>
              <a:t> </a:t>
            </a: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gyfer</a:t>
            </a:r>
            <a:r>
              <a:rPr lang="en-GB" sz="2000" dirty="0"/>
              <a:t> </a:t>
            </a:r>
            <a:r>
              <a:rPr lang="en-GB" sz="2000" dirty="0" err="1"/>
              <a:t>cynlluniau</a:t>
            </a:r>
            <a:r>
              <a:rPr lang="en-GB" sz="2000" dirty="0"/>
              <a:t> </a:t>
            </a:r>
            <a:r>
              <a:rPr lang="en-GB" sz="2000" dirty="0" err="1"/>
              <a:t>gwella</a:t>
            </a:r>
            <a:r>
              <a:rPr lang="en-GB" sz="2000" dirty="0"/>
              <a:t> </a:t>
            </a:r>
            <a:r>
              <a:rPr lang="en-GB" sz="2000" dirty="0" err="1"/>
              <a:t>adrannau</a:t>
            </a:r>
            <a:r>
              <a:rPr lang="en-GB" sz="2000" dirty="0"/>
              <a:t> a </a:t>
            </a:r>
            <a:r>
              <a:rPr lang="en-GB" sz="2000" dirty="0" err="1"/>
              <a:t>chynllun</a:t>
            </a:r>
            <a:r>
              <a:rPr lang="en-GB" sz="2000" dirty="0"/>
              <a:t> </a:t>
            </a:r>
            <a:r>
              <a:rPr lang="en-GB" sz="2000" dirty="0" err="1"/>
              <a:t>gwella’r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4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b="1" dirty="0" smtClean="0">
                <a:solidFill>
                  <a:schemeClr val="accent2"/>
                </a:solidFill>
              </a:rPr>
              <a:t/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GB" b="1" dirty="0" smtClean="0">
                <a:solidFill>
                  <a:schemeClr val="accent2"/>
                </a:solidFill>
              </a:rPr>
              <a:t/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GB" b="1" dirty="0" smtClean="0">
                <a:solidFill>
                  <a:schemeClr val="accent2"/>
                </a:solidFill>
              </a:rPr>
              <a:t/>
            </a:r>
            <a:br>
              <a:rPr lang="en-GB" b="1" dirty="0" smtClean="0">
                <a:solidFill>
                  <a:schemeClr val="accent2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5306145"/>
          </a:xfrm>
        </p:spPr>
        <p:txBody>
          <a:bodyPr/>
          <a:lstStyle/>
          <a:p>
            <a:pPr marL="609600" indent="-609600" algn="l" eaLnBrk="1" hangingPunct="1"/>
            <a:endParaRPr lang="en-GB" sz="1600" b="1" dirty="0" smtClean="0">
              <a:solidFill>
                <a:schemeClr val="accent2"/>
              </a:solidFill>
            </a:endParaRPr>
          </a:p>
          <a:p>
            <a:pPr algn="l"/>
            <a:r>
              <a:rPr lang="en-GB" sz="2400" b="1" dirty="0" err="1" smtClean="0">
                <a:solidFill>
                  <a:srgbClr val="FF0000"/>
                </a:solidFill>
              </a:rPr>
              <a:t>Sleid</a:t>
            </a:r>
            <a:r>
              <a:rPr lang="en-GB" sz="2400" b="1" dirty="0" smtClean="0">
                <a:solidFill>
                  <a:srgbClr val="FF0000"/>
                </a:solidFill>
              </a:rPr>
              <a:t> 1:  </a:t>
            </a:r>
            <a:r>
              <a:rPr lang="en-GB" sz="2400" b="1" dirty="0" err="1">
                <a:solidFill>
                  <a:srgbClr val="FF0000"/>
                </a:solidFill>
              </a:rPr>
              <a:t>Nodau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cyffredinol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yr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algn="l"/>
            <a:r>
              <a:rPr lang="en-GB" sz="2400" b="1" dirty="0" err="1" smtClean="0">
                <a:solidFill>
                  <a:srgbClr val="FF0000"/>
                </a:solidFill>
              </a:rPr>
              <a:t>hyfforddiant</a:t>
            </a:r>
            <a:r>
              <a:rPr lang="en-GB" sz="2400" b="1" dirty="0">
                <a:solidFill>
                  <a:srgbClr val="FF0000"/>
                </a:solidFill>
              </a:rPr>
              <a:t>:</a:t>
            </a:r>
          </a:p>
          <a:p>
            <a:pPr algn="l"/>
            <a:endParaRPr lang="en-GB" sz="1000" b="1" dirty="0" smtClean="0"/>
          </a:p>
          <a:p>
            <a:pPr algn="l"/>
            <a:r>
              <a:rPr lang="en-GB" sz="1600" b="1" dirty="0" err="1"/>
              <a:t>Nodau</a:t>
            </a:r>
            <a:r>
              <a:rPr lang="en-GB" sz="1600" b="1" dirty="0"/>
              <a:t> </a:t>
            </a:r>
            <a:r>
              <a:rPr lang="en-GB" sz="1600" b="1" dirty="0" err="1"/>
              <a:t>cyffredinol</a:t>
            </a:r>
            <a:r>
              <a:rPr lang="en-GB" sz="1600" b="1" dirty="0"/>
              <a:t> </a:t>
            </a:r>
            <a:r>
              <a:rPr lang="en-GB" sz="1600" b="1" dirty="0" err="1"/>
              <a:t>yr</a:t>
            </a:r>
            <a:r>
              <a:rPr lang="en-GB" sz="1600" b="1" dirty="0"/>
              <a:t> </a:t>
            </a:r>
            <a:r>
              <a:rPr lang="en-GB" sz="1600" b="1" dirty="0" err="1"/>
              <a:t>hyfforddiant</a:t>
            </a:r>
            <a:r>
              <a:rPr lang="en-GB" sz="1600" b="1" dirty="0"/>
              <a:t> </a:t>
            </a:r>
            <a:r>
              <a:rPr lang="en-GB" sz="1600" b="1" dirty="0" err="1"/>
              <a:t>yw</a:t>
            </a:r>
            <a:r>
              <a:rPr lang="en-GB" sz="1600" b="1" dirty="0"/>
              <a:t> </a:t>
            </a:r>
            <a:r>
              <a:rPr lang="en-GB" sz="1600" b="1" dirty="0" err="1"/>
              <a:t>hyrwyddo</a:t>
            </a:r>
            <a:r>
              <a:rPr lang="en-GB" sz="1600" b="1" dirty="0"/>
              <a:t> </a:t>
            </a:r>
            <a:r>
              <a:rPr lang="en-GB" sz="1600" b="1" dirty="0" err="1"/>
              <a:t>arfer</a:t>
            </a:r>
            <a:r>
              <a:rPr lang="en-GB" sz="1600" b="1" dirty="0"/>
              <a:t> </a:t>
            </a:r>
            <a:r>
              <a:rPr lang="en-GB" sz="1600" b="1" dirty="0" err="1"/>
              <a:t>orau</a:t>
            </a:r>
            <a:r>
              <a:rPr lang="en-GB" sz="1600" b="1" dirty="0"/>
              <a:t> </a:t>
            </a:r>
            <a:r>
              <a:rPr lang="en-GB" sz="1600" b="1" dirty="0" err="1"/>
              <a:t>wrth</a:t>
            </a:r>
            <a:r>
              <a:rPr lang="en-GB" sz="1600" b="1" dirty="0"/>
              <a:t> </a:t>
            </a:r>
            <a:r>
              <a:rPr lang="en-GB" sz="1600" b="1" dirty="0" err="1"/>
              <a:t>fynd</a:t>
            </a:r>
            <a:r>
              <a:rPr lang="en-GB" sz="1600" b="1" dirty="0"/>
              <a:t> </a:t>
            </a:r>
            <a:r>
              <a:rPr lang="en-GB" sz="1600" b="1" dirty="0" err="1"/>
              <a:t>i’r</a:t>
            </a:r>
            <a:r>
              <a:rPr lang="en-GB" sz="1600" b="1" dirty="0"/>
              <a:t> </a:t>
            </a:r>
            <a:r>
              <a:rPr lang="en-GB" sz="1600" b="1" dirty="0" err="1"/>
              <a:t>afael</a:t>
            </a:r>
            <a:r>
              <a:rPr lang="en-GB" sz="1600" b="1" dirty="0"/>
              <a:t> â </a:t>
            </a:r>
            <a:r>
              <a:rPr lang="en-GB" sz="1600" b="1" dirty="0" err="1"/>
              <a:t>thlodi</a:t>
            </a:r>
            <a:r>
              <a:rPr lang="en-GB" sz="1600" b="1" dirty="0"/>
              <a:t> ac </a:t>
            </a:r>
            <a:r>
              <a:rPr lang="en-GB" sz="1600" b="1" dirty="0" err="1"/>
              <a:t>anfantais</a:t>
            </a:r>
            <a:r>
              <a:rPr lang="en-GB" sz="1600" b="1" dirty="0"/>
              <a:t>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ogystal</a:t>
            </a:r>
            <a:r>
              <a:rPr lang="en-GB" sz="1600" b="1" dirty="0"/>
              <a:t> â </a:t>
            </a:r>
            <a:r>
              <a:rPr lang="en-GB" sz="1600" b="1" dirty="0" err="1"/>
              <a:t>chynorthwyo</a:t>
            </a:r>
            <a:r>
              <a:rPr lang="en-GB" sz="1600" b="1" dirty="0"/>
              <a:t> </a:t>
            </a:r>
            <a:r>
              <a:rPr lang="en-GB" sz="1600" b="1" dirty="0" err="1"/>
              <a:t>ysgolion</a:t>
            </a:r>
            <a:r>
              <a:rPr lang="en-GB" sz="1600" b="1" dirty="0"/>
              <a:t> </a:t>
            </a:r>
            <a:r>
              <a:rPr lang="en-GB" sz="1600" b="1" dirty="0" err="1"/>
              <a:t>i</a:t>
            </a:r>
            <a:r>
              <a:rPr lang="en-GB" sz="1600" b="1" dirty="0"/>
              <a:t> </a:t>
            </a:r>
            <a:r>
              <a:rPr lang="en-GB" sz="1600" b="1" dirty="0" err="1"/>
              <a:t>ddatblygu</a:t>
            </a:r>
            <a:r>
              <a:rPr lang="en-GB" sz="1600" b="1" dirty="0"/>
              <a:t> dull </a:t>
            </a:r>
            <a:r>
              <a:rPr lang="en-GB" sz="1600" b="1" dirty="0" err="1"/>
              <a:t>ysgol-gyfan</a:t>
            </a:r>
            <a:r>
              <a:rPr lang="en-GB" sz="1600" b="1" dirty="0"/>
              <a:t> </a:t>
            </a:r>
            <a:r>
              <a:rPr lang="en-GB" sz="1600" b="1" dirty="0" err="1"/>
              <a:t>sy’n</a:t>
            </a:r>
            <a:r>
              <a:rPr lang="en-GB" sz="1600" b="1" dirty="0"/>
              <a:t> </a:t>
            </a:r>
            <a:r>
              <a:rPr lang="en-GB" sz="1600" b="1" dirty="0" err="1"/>
              <a:t>strwythuredig</a:t>
            </a:r>
            <a:r>
              <a:rPr lang="en-GB" sz="1600" b="1" dirty="0"/>
              <a:t>,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gydlynus</a:t>
            </a:r>
            <a:r>
              <a:rPr lang="en-GB" sz="1600" b="1" dirty="0"/>
              <a:t> ac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cynnwys</a:t>
            </a:r>
            <a:r>
              <a:rPr lang="en-GB" sz="1600" b="1" dirty="0"/>
              <a:t> </a:t>
            </a:r>
            <a:r>
              <a:rPr lang="en-GB" sz="1600" b="1" dirty="0" err="1"/>
              <a:t>ffocws</a:t>
            </a:r>
            <a:r>
              <a:rPr lang="en-GB" sz="1600" b="1" dirty="0"/>
              <a:t> </a:t>
            </a:r>
            <a:r>
              <a:rPr lang="en-GB" sz="1600" b="1" dirty="0" err="1"/>
              <a:t>er</a:t>
            </a:r>
            <a:r>
              <a:rPr lang="en-GB" sz="1600" b="1" dirty="0"/>
              <a:t> </a:t>
            </a:r>
            <a:r>
              <a:rPr lang="en-GB" sz="1600" b="1" dirty="0" err="1"/>
              <a:t>mwyn</a:t>
            </a:r>
            <a:r>
              <a:rPr lang="en-GB" sz="1600" b="1" dirty="0"/>
              <a:t> </a:t>
            </a:r>
            <a:r>
              <a:rPr lang="en-GB" sz="1600" b="1" dirty="0" err="1"/>
              <a:t>gwella</a:t>
            </a:r>
            <a:r>
              <a:rPr lang="en-GB" sz="1600" b="1" dirty="0"/>
              <a:t> </a:t>
            </a:r>
            <a:r>
              <a:rPr lang="en-GB" sz="1600" b="1" dirty="0" err="1"/>
              <a:t>cyflawniad</a:t>
            </a:r>
            <a:r>
              <a:rPr lang="en-GB" sz="1600" b="1" dirty="0"/>
              <a:t> </a:t>
            </a:r>
            <a:r>
              <a:rPr lang="en-GB" sz="1600" b="1" dirty="0" err="1"/>
              <a:t>disgyblion</a:t>
            </a:r>
            <a:r>
              <a:rPr lang="en-GB" sz="1600" b="1" dirty="0"/>
              <a:t> </a:t>
            </a:r>
            <a:r>
              <a:rPr lang="en-GB" sz="1600" b="1" dirty="0" err="1"/>
              <a:t>dan</a:t>
            </a:r>
            <a:r>
              <a:rPr lang="en-GB" sz="1600" b="1" dirty="0"/>
              <a:t> </a:t>
            </a:r>
            <a:r>
              <a:rPr lang="en-GB" sz="1600" b="1" dirty="0" err="1"/>
              <a:t>anfantais</a:t>
            </a:r>
            <a:r>
              <a:rPr lang="en-GB" sz="1600" b="1" dirty="0"/>
              <a:t>.  </a:t>
            </a:r>
            <a:endParaRPr lang="en-GB" sz="1600" b="1" dirty="0" smtClean="0"/>
          </a:p>
          <a:p>
            <a:pPr algn="l"/>
            <a:endParaRPr lang="en-GB" sz="1000" b="1" dirty="0" smtClean="0"/>
          </a:p>
          <a:p>
            <a:pPr algn="l"/>
            <a:r>
              <a:rPr lang="en-GB" sz="1600" b="1" dirty="0" err="1">
                <a:solidFill>
                  <a:srgbClr val="FF0000"/>
                </a:solidFill>
              </a:rPr>
              <a:t>Amcanion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ar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gyfer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cyfranogwyr</a:t>
            </a:r>
            <a:r>
              <a:rPr lang="en-GB" sz="1600" b="1" dirty="0">
                <a:solidFill>
                  <a:srgbClr val="FF0000"/>
                </a:solidFill>
              </a:rPr>
              <a:t>:</a:t>
            </a:r>
            <a:r>
              <a:rPr lang="en-GB" sz="1600" b="1" dirty="0" smtClean="0">
                <a:solidFill>
                  <a:srgbClr val="FF0000"/>
                </a:solidFill>
              </a:rPr>
              <a:t>	</a:t>
            </a:r>
          </a:p>
          <a:p>
            <a:pPr algn="l"/>
            <a:r>
              <a:rPr lang="en-GB" sz="1000" b="1" dirty="0" smtClean="0"/>
              <a:t>	</a:t>
            </a:r>
          </a:p>
          <a:p>
            <a:pPr algn="l"/>
            <a:r>
              <a:rPr lang="en-GB" sz="1600" b="1" dirty="0" err="1"/>
              <a:t>Erbyn</a:t>
            </a:r>
            <a:r>
              <a:rPr lang="en-GB" sz="1600" b="1" dirty="0"/>
              <a:t> </a:t>
            </a:r>
            <a:r>
              <a:rPr lang="en-GB" sz="1600" b="1" dirty="0" err="1"/>
              <a:t>diwedd</a:t>
            </a:r>
            <a:r>
              <a:rPr lang="en-GB" sz="1600" b="1" dirty="0"/>
              <a:t> y </a:t>
            </a:r>
            <a:r>
              <a:rPr lang="en-GB" sz="1600" b="1" dirty="0" err="1"/>
              <a:t>sesiwn</a:t>
            </a:r>
            <a:r>
              <a:rPr lang="en-GB" sz="1600" b="1" dirty="0"/>
              <a:t> </a:t>
            </a:r>
            <a:r>
              <a:rPr lang="en-GB" sz="1600" b="1" dirty="0" err="1"/>
              <a:t>hon</a:t>
            </a:r>
            <a:r>
              <a:rPr lang="en-GB" sz="1600" b="1" dirty="0"/>
              <a:t>, </a:t>
            </a:r>
            <a:r>
              <a:rPr lang="en-GB" sz="1600" b="1" dirty="0" err="1"/>
              <a:t>bydd</a:t>
            </a:r>
            <a:r>
              <a:rPr lang="en-GB" sz="1600" b="1" dirty="0"/>
              <a:t> </a:t>
            </a:r>
            <a:r>
              <a:rPr lang="en-GB" sz="1600" b="1" dirty="0" err="1"/>
              <a:t>cyfranogwyr</a:t>
            </a:r>
            <a:r>
              <a:rPr lang="en-GB" sz="1600" b="1" dirty="0"/>
              <a:t> </a:t>
            </a:r>
            <a:r>
              <a:rPr lang="en-GB" sz="1600" b="1" dirty="0" err="1"/>
              <a:t>wedi</a:t>
            </a:r>
            <a:r>
              <a:rPr lang="en-GB" sz="1600" b="1" dirty="0"/>
              <a:t>:</a:t>
            </a:r>
            <a:endParaRPr lang="en-GB" sz="16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b="1" dirty="0" err="1" smtClean="0"/>
              <a:t>ystyried</a:t>
            </a:r>
            <a:r>
              <a:rPr lang="en-GB" sz="1600" b="1" dirty="0" smtClean="0"/>
              <a:t> </a:t>
            </a:r>
            <a:r>
              <a:rPr lang="en-GB" sz="1600" b="1" dirty="0" err="1"/>
              <a:t>nodweddion</a:t>
            </a:r>
            <a:r>
              <a:rPr lang="en-GB" sz="1600" b="1" dirty="0"/>
              <a:t> ac </a:t>
            </a:r>
            <a:r>
              <a:rPr lang="en-GB" sz="1600" b="1" dirty="0" err="1"/>
              <a:t>effaith</a:t>
            </a:r>
            <a:r>
              <a:rPr lang="en-GB" sz="1600" b="1" dirty="0"/>
              <a:t> </a:t>
            </a:r>
            <a:r>
              <a:rPr lang="en-GB" sz="1600" b="1" dirty="0" err="1"/>
              <a:t>tlodi</a:t>
            </a:r>
            <a:r>
              <a:rPr lang="en-GB" sz="1600" b="1" dirty="0"/>
              <a:t> ac </a:t>
            </a:r>
            <a:r>
              <a:rPr lang="en-GB" sz="1600" b="1" dirty="0" err="1"/>
              <a:t>anfantais</a:t>
            </a:r>
            <a:r>
              <a:rPr lang="en-GB" sz="1600" b="1" dirty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ddisgyblion</a:t>
            </a:r>
            <a:r>
              <a:rPr lang="en-GB" sz="1600" b="1" dirty="0"/>
              <a:t>; </a:t>
            </a:r>
            <a:r>
              <a:rPr lang="en-GB" sz="1600" b="1" dirty="0" smtClean="0"/>
              <a:t>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b="1" dirty="0" err="1" smtClean="0"/>
              <a:t>myfyrio</a:t>
            </a:r>
            <a:r>
              <a:rPr lang="en-GB" sz="1600" b="1" dirty="0" smtClean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sut</a:t>
            </a:r>
            <a:r>
              <a:rPr lang="en-GB" sz="1600" b="1" dirty="0"/>
              <a:t> </a:t>
            </a:r>
            <a:r>
              <a:rPr lang="en-GB" sz="1600" b="1" dirty="0" err="1"/>
              <a:t>yr</a:t>
            </a:r>
            <a:r>
              <a:rPr lang="en-GB" sz="1600" b="1" dirty="0"/>
              <a:t> </a:t>
            </a:r>
            <a:r>
              <a:rPr lang="en-GB" sz="1600" b="1" dirty="0" err="1"/>
              <a:t>effeithir</a:t>
            </a:r>
            <a:r>
              <a:rPr lang="en-GB" sz="1600" b="1" dirty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ddisgyblion</a:t>
            </a:r>
            <a:r>
              <a:rPr lang="en-GB" sz="1600" b="1" dirty="0"/>
              <a:t>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yr</a:t>
            </a:r>
            <a:r>
              <a:rPr lang="en-GB" sz="1600" b="1" dirty="0"/>
              <a:t> </a:t>
            </a:r>
            <a:r>
              <a:rPr lang="en-GB" sz="1600" b="1" dirty="0" err="1"/>
              <a:t>ysgol</a:t>
            </a:r>
            <a:r>
              <a:rPr lang="en-GB" sz="1600" b="1" dirty="0"/>
              <a:t> </a:t>
            </a:r>
            <a:r>
              <a:rPr lang="en-GB" sz="1600" b="1" dirty="0" err="1"/>
              <a:t>gan</a:t>
            </a:r>
            <a:r>
              <a:rPr lang="en-GB" sz="1600" b="1" dirty="0"/>
              <a:t> </a:t>
            </a:r>
            <a:r>
              <a:rPr lang="en-GB" sz="1600" b="1" dirty="0" err="1"/>
              <a:t>anfantais</a:t>
            </a:r>
            <a:r>
              <a:rPr lang="en-GB" sz="1600" b="1" dirty="0"/>
              <a:t>. </a:t>
            </a:r>
            <a:endParaRPr lang="en-GB" sz="1600" b="1" dirty="0" smtClean="0"/>
          </a:p>
          <a:p>
            <a:pPr marL="609600" indent="-609600" algn="l">
              <a:buFont typeface="Arial" pitchFamily="34" charset="0"/>
              <a:buChar char="•"/>
            </a:pPr>
            <a:endParaRPr lang="en-GB" sz="1000" b="1" dirty="0" smtClean="0"/>
          </a:p>
          <a:p>
            <a:pPr algn="l"/>
            <a:r>
              <a:rPr lang="en-GB" sz="1600" b="1" dirty="0" err="1">
                <a:solidFill>
                  <a:srgbClr val="FF0000"/>
                </a:solidFill>
              </a:rPr>
              <a:t>Deilliannau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ar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gyfer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cyfranogwyr</a:t>
            </a:r>
            <a:r>
              <a:rPr lang="en-GB" sz="1600" b="1" dirty="0">
                <a:solidFill>
                  <a:srgbClr val="FF0000"/>
                </a:solidFill>
              </a:rPr>
              <a:t>: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marL="609600" indent="-609600" algn="l">
              <a:buFont typeface="Arial" pitchFamily="34" charset="0"/>
              <a:buChar char="•"/>
            </a:pPr>
            <a:endParaRPr lang="en-GB" sz="1000" b="1" dirty="0" smtClean="0"/>
          </a:p>
          <a:p>
            <a:pPr algn="l"/>
            <a:r>
              <a:rPr lang="en-GB" sz="1600" b="1" dirty="0" err="1"/>
              <a:t>Erbyn</a:t>
            </a:r>
            <a:r>
              <a:rPr lang="en-GB" sz="1600" b="1" dirty="0"/>
              <a:t> </a:t>
            </a:r>
            <a:r>
              <a:rPr lang="en-GB" sz="1600" b="1" dirty="0" err="1"/>
              <a:t>diwedd</a:t>
            </a:r>
            <a:r>
              <a:rPr lang="en-GB" sz="1600" b="1" dirty="0"/>
              <a:t> y </a:t>
            </a:r>
            <a:r>
              <a:rPr lang="en-GB" sz="1600" b="1" dirty="0" err="1"/>
              <a:t>sesiwn</a:t>
            </a:r>
            <a:r>
              <a:rPr lang="en-GB" sz="1600" b="1" dirty="0"/>
              <a:t> </a:t>
            </a:r>
            <a:r>
              <a:rPr lang="en-GB" sz="1600" b="1" dirty="0" err="1"/>
              <a:t>hon</a:t>
            </a:r>
            <a:r>
              <a:rPr lang="en-GB" sz="1600" b="1" dirty="0"/>
              <a:t>, </a:t>
            </a:r>
            <a:r>
              <a:rPr lang="en-GB" sz="1600" b="1" dirty="0" err="1"/>
              <a:t>dylai</a:t>
            </a:r>
            <a:r>
              <a:rPr lang="en-GB" sz="1600" b="1" dirty="0"/>
              <a:t> </a:t>
            </a:r>
            <a:r>
              <a:rPr lang="en-GB" sz="1600" b="1" dirty="0" err="1"/>
              <a:t>cyfranogwyr</a:t>
            </a:r>
            <a:r>
              <a:rPr lang="en-GB" sz="1600" b="1" dirty="0"/>
              <a:t>:</a:t>
            </a:r>
            <a:endParaRPr lang="en-GB" sz="1600" b="1" dirty="0" smtClean="0"/>
          </a:p>
          <a:p>
            <a:pPr marL="266700" indent="-266700" algn="l">
              <a:buFont typeface="Arial" pitchFamily="34" charset="0"/>
              <a:buChar char="•"/>
            </a:pPr>
            <a:r>
              <a:rPr lang="en-GB" sz="1600" b="1" dirty="0" err="1" smtClean="0"/>
              <a:t>fod</a:t>
            </a:r>
            <a:r>
              <a:rPr lang="en-GB" sz="1600" b="1" dirty="0" smtClean="0"/>
              <a:t>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deall</a:t>
            </a:r>
            <a:r>
              <a:rPr lang="en-GB" sz="1600" b="1" dirty="0"/>
              <a:t> </a:t>
            </a:r>
            <a:r>
              <a:rPr lang="en-GB" sz="1600" b="1" dirty="0" err="1"/>
              <a:t>sut</a:t>
            </a:r>
            <a:r>
              <a:rPr lang="en-GB" sz="1600" b="1" dirty="0"/>
              <a:t> </a:t>
            </a:r>
            <a:r>
              <a:rPr lang="en-GB" sz="1600" b="1" dirty="0" err="1"/>
              <a:t>mae</a:t>
            </a:r>
            <a:r>
              <a:rPr lang="en-GB" sz="1600" b="1" dirty="0"/>
              <a:t> </a:t>
            </a:r>
            <a:r>
              <a:rPr lang="en-GB" sz="1600" b="1" dirty="0" err="1"/>
              <a:t>tlodi</a:t>
            </a:r>
            <a:r>
              <a:rPr lang="en-GB" sz="1600" b="1" dirty="0"/>
              <a:t> ac </a:t>
            </a:r>
            <a:r>
              <a:rPr lang="en-GB" sz="1600" b="1" dirty="0" err="1"/>
              <a:t>anfantais</a:t>
            </a:r>
            <a:r>
              <a:rPr lang="en-GB" sz="1600" b="1" dirty="0"/>
              <a:t> </a:t>
            </a:r>
            <a:r>
              <a:rPr lang="en-GB" sz="1600" b="1" dirty="0" err="1"/>
              <a:t>yn</a:t>
            </a:r>
            <a:r>
              <a:rPr lang="en-GB" sz="1600" b="1" dirty="0"/>
              <a:t> </a:t>
            </a:r>
            <a:r>
              <a:rPr lang="en-GB" sz="1600" b="1" dirty="0" err="1"/>
              <a:t>effeithio</a:t>
            </a:r>
            <a:r>
              <a:rPr lang="en-GB" sz="1600" b="1" dirty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gyflawniadau</a:t>
            </a:r>
            <a:r>
              <a:rPr lang="en-GB" sz="1600" b="1" dirty="0"/>
              <a:t> a </a:t>
            </a:r>
            <a:r>
              <a:rPr lang="en-GB" sz="1600" b="1" dirty="0" err="1"/>
              <a:t>chynnydd</a:t>
            </a:r>
            <a:r>
              <a:rPr lang="en-GB" sz="1600" b="1" dirty="0"/>
              <a:t> </a:t>
            </a:r>
            <a:r>
              <a:rPr lang="en-GB" sz="1600" b="1" dirty="0" err="1"/>
              <a:t>disgyblion</a:t>
            </a:r>
            <a:r>
              <a:rPr lang="en-GB" sz="1600" b="1" dirty="0"/>
              <a:t>; </a:t>
            </a:r>
            <a:r>
              <a:rPr lang="en-GB" sz="1600" b="1" dirty="0" smtClean="0"/>
              <a:t>a</a:t>
            </a:r>
          </a:p>
          <a:p>
            <a:pPr marL="266700" indent="-266700" algn="l">
              <a:buFont typeface="Arial" pitchFamily="34" charset="0"/>
              <a:buChar char="•"/>
            </a:pPr>
            <a:r>
              <a:rPr lang="en-GB" sz="1600" b="1" dirty="0" err="1" smtClean="0"/>
              <a:t>gwybod</a:t>
            </a:r>
            <a:r>
              <a:rPr lang="en-GB" sz="1600" b="1" dirty="0" smtClean="0"/>
              <a:t> </a:t>
            </a:r>
            <a:r>
              <a:rPr lang="en-GB" sz="1600" b="1" dirty="0" err="1"/>
              <a:t>beth</a:t>
            </a:r>
            <a:r>
              <a:rPr lang="en-GB" sz="1600" b="1" dirty="0"/>
              <a:t> </a:t>
            </a:r>
            <a:r>
              <a:rPr lang="en-GB" sz="1600" b="1" dirty="0" err="1"/>
              <a:t>yw</a:t>
            </a:r>
            <a:r>
              <a:rPr lang="en-GB" sz="1600" b="1" dirty="0"/>
              <a:t> </a:t>
            </a:r>
            <a:r>
              <a:rPr lang="en-GB" sz="1600" b="1" dirty="0" err="1"/>
              <a:t>blaenoriaethau’r</a:t>
            </a:r>
            <a:r>
              <a:rPr lang="en-GB" sz="1600" b="1" dirty="0"/>
              <a:t> </a:t>
            </a:r>
            <a:r>
              <a:rPr lang="en-GB" sz="1600" b="1" dirty="0" err="1"/>
              <a:t>ysgol</a:t>
            </a:r>
            <a:r>
              <a:rPr lang="en-GB" sz="1600" b="1" dirty="0"/>
              <a:t> </a:t>
            </a:r>
            <a:r>
              <a:rPr lang="en-GB" sz="1600" b="1" dirty="0" err="1"/>
              <a:t>ar</a:t>
            </a:r>
            <a:r>
              <a:rPr lang="en-GB" sz="1600" b="1" dirty="0"/>
              <a:t> </a:t>
            </a:r>
            <a:r>
              <a:rPr lang="en-GB" sz="1600" b="1" dirty="0" err="1"/>
              <a:t>gyfer</a:t>
            </a:r>
            <a:r>
              <a:rPr lang="en-GB" sz="1600" b="1" dirty="0"/>
              <a:t> </a:t>
            </a:r>
            <a:r>
              <a:rPr lang="en-GB" sz="1600" b="1" dirty="0" err="1"/>
              <a:t>mynd</a:t>
            </a:r>
            <a:r>
              <a:rPr lang="en-GB" sz="1600" b="1" dirty="0"/>
              <a:t> </a:t>
            </a:r>
            <a:r>
              <a:rPr lang="en-GB" sz="1600" b="1" dirty="0" err="1"/>
              <a:t>i’r</a:t>
            </a:r>
            <a:r>
              <a:rPr lang="en-GB" sz="1600" b="1" dirty="0"/>
              <a:t> </a:t>
            </a:r>
            <a:r>
              <a:rPr lang="en-GB" sz="1600" b="1" dirty="0" err="1"/>
              <a:t>afael</a:t>
            </a:r>
            <a:r>
              <a:rPr lang="en-GB" sz="1600" b="1" dirty="0"/>
              <a:t> ag </a:t>
            </a:r>
            <a:r>
              <a:rPr lang="en-GB" sz="1600" b="1" dirty="0" err="1"/>
              <a:t>anfantais</a:t>
            </a:r>
            <a:r>
              <a:rPr lang="en-GB" sz="1600" b="1" dirty="0"/>
              <a:t> a </a:t>
            </a:r>
            <a:r>
              <a:rPr lang="en-GB" sz="1600" b="1" dirty="0" err="1"/>
              <a:t>nodwyd</a:t>
            </a:r>
            <a:r>
              <a:rPr lang="en-GB" sz="1600" b="1" dirty="0"/>
              <a:t> </a:t>
            </a:r>
            <a:r>
              <a:rPr lang="en-GB" sz="1600" b="1" dirty="0" err="1"/>
              <a:t>yng</a:t>
            </a:r>
            <a:r>
              <a:rPr lang="en-GB" sz="1600" b="1" dirty="0"/>
              <a:t> </a:t>
            </a:r>
            <a:r>
              <a:rPr lang="en-GB" sz="1600" b="1" dirty="0" err="1"/>
              <a:t>nghynllun</a:t>
            </a:r>
            <a:r>
              <a:rPr lang="en-GB" sz="1600" b="1" dirty="0"/>
              <a:t> </a:t>
            </a:r>
            <a:r>
              <a:rPr lang="en-GB" sz="1600" b="1" dirty="0" err="1"/>
              <a:t>gwella’r</a:t>
            </a:r>
            <a:r>
              <a:rPr lang="en-GB" sz="1600" b="1" dirty="0"/>
              <a:t> </a:t>
            </a:r>
            <a:r>
              <a:rPr lang="en-GB" sz="1600" b="1" dirty="0" err="1"/>
              <a:t>ysgol</a:t>
            </a:r>
            <a:r>
              <a:rPr lang="en-GB" sz="1600" b="1" dirty="0"/>
              <a:t>.</a:t>
            </a:r>
            <a:endParaRPr lang="en-GB" sz="1600" b="1" dirty="0" smtClean="0"/>
          </a:p>
          <a:p>
            <a:pPr marL="609600" indent="-609600" algn="l">
              <a:buFont typeface="Arial" pitchFamily="34" charset="0"/>
              <a:buChar char="•"/>
            </a:pP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944" cy="4681066"/>
          </a:xfrm>
        </p:spPr>
        <p:txBody>
          <a:bodyPr/>
          <a:lstStyle/>
          <a:p>
            <a:pPr marL="609600" indent="-609600">
              <a:buNone/>
            </a:pPr>
            <a:r>
              <a:rPr lang="en-GB" sz="2400" b="1" dirty="0" err="1" smtClean="0">
                <a:solidFill>
                  <a:srgbClr val="FF0000"/>
                </a:solidFill>
              </a:rPr>
              <a:t>Sleid</a:t>
            </a:r>
            <a:r>
              <a:rPr lang="en-GB" sz="2400" b="1" dirty="0" smtClean="0">
                <a:solidFill>
                  <a:srgbClr val="FF0000"/>
                </a:solidFill>
              </a:rPr>
              <a:t> 2:  </a:t>
            </a:r>
            <a:r>
              <a:rPr lang="en-GB" sz="2400" b="1" dirty="0" err="1">
                <a:solidFill>
                  <a:srgbClr val="FF0000"/>
                </a:solidFill>
              </a:rPr>
              <a:t>Sut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dylem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ni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ddiffinio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disgyblion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dan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anfantais</a:t>
            </a:r>
            <a:r>
              <a:rPr lang="en-GB" sz="2400" b="1" dirty="0">
                <a:solidFill>
                  <a:srgbClr val="FF0000"/>
                </a:solidFill>
              </a:rPr>
              <a:t>?</a:t>
            </a:r>
          </a:p>
          <a:p>
            <a:pPr marL="609600" indent="-60960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 err="1"/>
              <a:t>Mae’n</a:t>
            </a:r>
            <a:r>
              <a:rPr lang="en-GB" sz="2400" b="1" dirty="0"/>
              <a:t> </a:t>
            </a:r>
            <a:r>
              <a:rPr lang="en-GB" sz="2400" b="1" dirty="0" err="1"/>
              <a:t>bwysig</a:t>
            </a:r>
            <a:r>
              <a:rPr lang="en-GB" sz="2400" b="1" dirty="0"/>
              <a:t> </a:t>
            </a:r>
            <a:r>
              <a:rPr lang="en-GB" sz="2400" b="1" dirty="0" err="1"/>
              <a:t>cael</a:t>
            </a:r>
            <a:r>
              <a:rPr lang="en-GB" sz="2400" b="1" dirty="0"/>
              <a:t> </a:t>
            </a:r>
            <a:r>
              <a:rPr lang="en-GB" sz="2400" b="1" dirty="0" err="1"/>
              <a:t>ystod</a:t>
            </a:r>
            <a:r>
              <a:rPr lang="en-GB" sz="2400" b="1" dirty="0"/>
              <a:t> </a:t>
            </a:r>
            <a:r>
              <a:rPr lang="en-GB" sz="2400" b="1" dirty="0" err="1"/>
              <a:t>eang</a:t>
            </a:r>
            <a:r>
              <a:rPr lang="en-GB" sz="2400" b="1" dirty="0"/>
              <a:t> o </a:t>
            </a:r>
            <a:r>
              <a:rPr lang="en-GB" sz="2400" b="1" dirty="0" err="1"/>
              <a:t>feini</a:t>
            </a:r>
            <a:r>
              <a:rPr lang="en-GB" sz="2400" b="1" dirty="0"/>
              <a:t> </a:t>
            </a:r>
            <a:r>
              <a:rPr lang="en-GB" sz="2400" b="1" dirty="0" err="1"/>
              <a:t>prawf</a:t>
            </a:r>
            <a:r>
              <a:rPr lang="en-GB" sz="2400" b="1" dirty="0"/>
              <a:t> </a:t>
            </a:r>
            <a:r>
              <a:rPr lang="en-GB" sz="2400" b="1" dirty="0" err="1"/>
              <a:t>ar</a:t>
            </a:r>
            <a:r>
              <a:rPr lang="en-GB" sz="2400" b="1" dirty="0"/>
              <a:t> </a:t>
            </a:r>
            <a:r>
              <a:rPr lang="en-GB" sz="2400" b="1" dirty="0" err="1"/>
              <a:t>gyfer</a:t>
            </a:r>
            <a:r>
              <a:rPr lang="en-GB" sz="2400" b="1" dirty="0"/>
              <a:t> </a:t>
            </a:r>
            <a:r>
              <a:rPr lang="en-GB" sz="2400" b="1" dirty="0" err="1"/>
              <a:t>nodi</a:t>
            </a:r>
            <a:r>
              <a:rPr lang="en-GB" sz="2400" b="1" dirty="0"/>
              <a:t> </a:t>
            </a:r>
            <a:r>
              <a:rPr lang="en-GB" sz="2400" b="1" dirty="0" err="1"/>
              <a:t>disgyblion</a:t>
            </a:r>
            <a:r>
              <a:rPr lang="en-GB" sz="2400" b="1" dirty="0"/>
              <a:t> </a:t>
            </a:r>
            <a:r>
              <a:rPr lang="en-GB" sz="2400" b="1" dirty="0" err="1"/>
              <a:t>dan</a:t>
            </a:r>
            <a:r>
              <a:rPr lang="en-GB" sz="2400" b="1" dirty="0"/>
              <a:t> </a:t>
            </a:r>
            <a:r>
              <a:rPr lang="en-GB" sz="2400" b="1" dirty="0" err="1"/>
              <a:t>anfantais</a:t>
            </a:r>
            <a:r>
              <a:rPr lang="en-GB" sz="2400" b="1" dirty="0"/>
              <a:t>.  Mae </a:t>
            </a:r>
            <a:r>
              <a:rPr lang="en-GB" sz="2400" b="1" dirty="0" err="1"/>
              <a:t>disgyblion</a:t>
            </a:r>
            <a:r>
              <a:rPr lang="en-GB" sz="2400" b="1" dirty="0"/>
              <a:t> </a:t>
            </a:r>
            <a:r>
              <a:rPr lang="en-GB" sz="2400" b="1" dirty="0" err="1"/>
              <a:t>dan</a:t>
            </a:r>
            <a:r>
              <a:rPr lang="en-GB" sz="2400" b="1" dirty="0"/>
              <a:t> </a:t>
            </a:r>
            <a:r>
              <a:rPr lang="en-GB" sz="2400" b="1" dirty="0" err="1"/>
              <a:t>anfantais</a:t>
            </a:r>
            <a:r>
              <a:rPr lang="en-GB" sz="2400" b="1" dirty="0"/>
              <a:t> </a:t>
            </a:r>
            <a:r>
              <a:rPr lang="en-GB" sz="2400" b="1" dirty="0" err="1"/>
              <a:t>yn</a:t>
            </a:r>
            <a:r>
              <a:rPr lang="en-GB" sz="2400" b="1" dirty="0"/>
              <a:t> </a:t>
            </a:r>
            <a:r>
              <a:rPr lang="en-GB" sz="2400" b="1" dirty="0" err="1"/>
              <a:t>cynnwys</a:t>
            </a:r>
            <a:r>
              <a:rPr lang="en-GB" sz="2400" b="1" dirty="0"/>
              <a:t>:</a:t>
            </a:r>
          </a:p>
          <a:p>
            <a:pPr marL="609600" indent="-609600">
              <a:buNone/>
            </a:pPr>
            <a:endParaRPr lang="en-GB" sz="2400" b="1" dirty="0"/>
          </a:p>
          <a:p>
            <a:pPr marL="609600">
              <a:buNone/>
            </a:pPr>
            <a:r>
              <a:rPr lang="en-GB" sz="2400" b="1" dirty="0"/>
              <a:t>•	</a:t>
            </a:r>
            <a:r>
              <a:rPr lang="en-GB" sz="2400" b="1" dirty="0" smtClean="0"/>
              <a:t>y </a:t>
            </a:r>
            <a:r>
              <a:rPr lang="en-GB" sz="2400" b="1" dirty="0" err="1"/>
              <a:t>rhai</a:t>
            </a:r>
            <a:r>
              <a:rPr lang="en-GB" sz="2400" b="1" dirty="0"/>
              <a:t> </a:t>
            </a:r>
            <a:r>
              <a:rPr lang="en-GB" sz="2400" b="1" dirty="0" err="1"/>
              <a:t>sy’n</a:t>
            </a:r>
            <a:r>
              <a:rPr lang="en-GB" sz="2400" b="1" dirty="0"/>
              <a:t> </a:t>
            </a:r>
            <a:r>
              <a:rPr lang="en-GB" sz="2400" b="1" dirty="0" err="1"/>
              <a:t>gymwys</a:t>
            </a:r>
            <a:r>
              <a:rPr lang="en-GB" sz="2400" b="1" dirty="0"/>
              <a:t> </a:t>
            </a:r>
            <a:r>
              <a:rPr lang="en-GB" sz="2400" b="1" dirty="0" err="1"/>
              <a:t>i</a:t>
            </a:r>
            <a:r>
              <a:rPr lang="en-GB" sz="2400" b="1" dirty="0"/>
              <a:t> </a:t>
            </a:r>
            <a:r>
              <a:rPr lang="en-GB" sz="2400" b="1" dirty="0" err="1"/>
              <a:t>gael</a:t>
            </a:r>
            <a:r>
              <a:rPr lang="en-GB" sz="2400" b="1" dirty="0"/>
              <a:t> </a:t>
            </a:r>
            <a:r>
              <a:rPr lang="en-GB" sz="2400" b="1" dirty="0" err="1"/>
              <a:t>prydau</a:t>
            </a:r>
            <a:r>
              <a:rPr lang="en-GB" sz="2400" b="1" dirty="0"/>
              <a:t> </a:t>
            </a:r>
            <a:r>
              <a:rPr lang="en-GB" sz="2400" b="1" dirty="0" err="1"/>
              <a:t>ysgol</a:t>
            </a:r>
            <a:r>
              <a:rPr lang="en-GB" sz="2400" b="1" dirty="0"/>
              <a:t> am </a:t>
            </a:r>
            <a:r>
              <a:rPr lang="en-GB" sz="2400" b="1" dirty="0" err="1"/>
              <a:t>ddim</a:t>
            </a:r>
            <a:r>
              <a:rPr lang="en-GB" sz="2400" b="1" dirty="0"/>
              <a:t>;</a:t>
            </a:r>
          </a:p>
          <a:p>
            <a:pPr marL="609600">
              <a:buNone/>
            </a:pPr>
            <a:r>
              <a:rPr lang="en-GB" sz="2400" b="1" dirty="0"/>
              <a:t>•	y </a:t>
            </a:r>
            <a:r>
              <a:rPr lang="en-GB" sz="2400" b="1" dirty="0" err="1"/>
              <a:t>rhai</a:t>
            </a:r>
            <a:r>
              <a:rPr lang="en-GB" sz="2400" b="1" dirty="0"/>
              <a:t> o </a:t>
            </a:r>
            <a:r>
              <a:rPr lang="en-GB" sz="2400" b="1" dirty="0" err="1"/>
              <a:t>grwpiau</a:t>
            </a:r>
            <a:r>
              <a:rPr lang="en-GB" sz="2400" b="1" dirty="0"/>
              <a:t> </a:t>
            </a:r>
            <a:r>
              <a:rPr lang="en-GB" sz="2400" b="1" dirty="0" err="1"/>
              <a:t>lleiafrifol</a:t>
            </a:r>
            <a:r>
              <a:rPr lang="en-GB" sz="2400" b="1" dirty="0"/>
              <a:t>;</a:t>
            </a:r>
          </a:p>
          <a:p>
            <a:pPr marL="609600">
              <a:buNone/>
            </a:pPr>
            <a:r>
              <a:rPr lang="en-GB" sz="2400" b="1" dirty="0"/>
              <a:t>•	y </a:t>
            </a:r>
            <a:r>
              <a:rPr lang="en-GB" sz="2400" b="1" dirty="0" err="1"/>
              <a:t>rhai</a:t>
            </a:r>
            <a:r>
              <a:rPr lang="en-GB" sz="2400" b="1" dirty="0"/>
              <a:t> </a:t>
            </a:r>
            <a:r>
              <a:rPr lang="en-GB" sz="2400" b="1" dirty="0" err="1"/>
              <a:t>mewn</a:t>
            </a:r>
            <a:r>
              <a:rPr lang="en-GB" sz="2400" b="1" dirty="0"/>
              <a:t> </a:t>
            </a:r>
            <a:r>
              <a:rPr lang="en-GB" sz="2400" b="1" dirty="0" err="1"/>
              <a:t>teuluoedd</a:t>
            </a:r>
            <a:r>
              <a:rPr lang="en-GB" sz="2400" b="1" dirty="0"/>
              <a:t> </a:t>
            </a:r>
            <a:r>
              <a:rPr lang="en-GB" sz="2400" b="1" dirty="0" err="1"/>
              <a:t>ar</a:t>
            </a:r>
            <a:r>
              <a:rPr lang="en-GB" sz="2400" b="1" dirty="0"/>
              <a:t> </a:t>
            </a:r>
            <a:r>
              <a:rPr lang="en-GB" sz="2400" b="1" dirty="0" err="1"/>
              <a:t>incwm</a:t>
            </a:r>
            <a:r>
              <a:rPr lang="en-GB" sz="2400" b="1" dirty="0"/>
              <a:t> </a:t>
            </a:r>
            <a:r>
              <a:rPr lang="en-GB" sz="2400" b="1" dirty="0" err="1"/>
              <a:t>isel</a:t>
            </a:r>
            <a:r>
              <a:rPr lang="en-GB" sz="2400" b="1" dirty="0"/>
              <a:t>;</a:t>
            </a:r>
          </a:p>
          <a:p>
            <a:pPr marL="609600">
              <a:buNone/>
            </a:pPr>
            <a:r>
              <a:rPr lang="en-GB" sz="2400" b="1" dirty="0"/>
              <a:t>•	plant </a:t>
            </a:r>
            <a:r>
              <a:rPr lang="en-GB" sz="2400" b="1" dirty="0" err="1"/>
              <a:t>sy’n</a:t>
            </a:r>
            <a:r>
              <a:rPr lang="en-GB" sz="2400" b="1" dirty="0"/>
              <a:t> </a:t>
            </a:r>
            <a:r>
              <a:rPr lang="en-GB" sz="2400" b="1" dirty="0" err="1"/>
              <a:t>derbyn</a:t>
            </a:r>
            <a:r>
              <a:rPr lang="en-GB" sz="2400" b="1" dirty="0"/>
              <a:t> </a:t>
            </a:r>
            <a:r>
              <a:rPr lang="en-GB" sz="2400" b="1" dirty="0" err="1"/>
              <a:t>gofal</a:t>
            </a:r>
            <a:r>
              <a:rPr lang="en-GB" sz="2400" b="1" dirty="0"/>
              <a:t>; a</a:t>
            </a:r>
          </a:p>
          <a:p>
            <a:pPr marL="609600">
              <a:buNone/>
            </a:pPr>
            <a:r>
              <a:rPr lang="en-GB" sz="2400" b="1" dirty="0"/>
              <a:t>•	</a:t>
            </a:r>
            <a:r>
              <a:rPr lang="en-GB" sz="2400" b="1" dirty="0" err="1"/>
              <a:t>phlant</a:t>
            </a:r>
            <a:r>
              <a:rPr lang="en-GB" sz="2400" b="1" dirty="0"/>
              <a:t> </a:t>
            </a:r>
            <a:r>
              <a:rPr lang="en-GB" sz="2400" b="1" dirty="0" err="1"/>
              <a:t>teithwyr</a:t>
            </a:r>
            <a:r>
              <a:rPr lang="en-GB" sz="24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836712"/>
            <a:ext cx="7772400" cy="6021288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3:  </a:t>
            </a:r>
            <a:r>
              <a:rPr lang="en-GB" sz="2000" b="1" dirty="0" err="1">
                <a:solidFill>
                  <a:srgbClr val="FF0000"/>
                </a:solidFill>
              </a:rPr>
              <a:t>Canran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ysgol</a:t>
            </a:r>
            <a:r>
              <a:rPr lang="en-GB" sz="2000" b="1" dirty="0">
                <a:solidFill>
                  <a:srgbClr val="FF0000"/>
                </a:solidFill>
              </a:rPr>
              <a:t> o </a:t>
            </a:r>
            <a:r>
              <a:rPr lang="en-GB" sz="2000" b="1" dirty="0" err="1">
                <a:solidFill>
                  <a:srgbClr val="FF0000"/>
                </a:solidFill>
              </a:rPr>
              <a:t>ddisgyblion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b="1" dirty="0" err="1" smtClean="0">
                <a:solidFill>
                  <a:srgbClr val="FF0000"/>
                </a:solidFill>
              </a:rPr>
              <a:t>oed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ysgol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statudol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sydd</a:t>
            </a:r>
            <a:r>
              <a:rPr lang="en-GB" sz="2000" b="1" dirty="0">
                <a:solidFill>
                  <a:srgbClr val="FF0000"/>
                </a:solidFill>
              </a:rPr>
              <a:t> â </a:t>
            </a:r>
            <a:r>
              <a:rPr lang="en-GB" sz="2000" b="1" dirty="0" err="1">
                <a:solidFill>
                  <a:srgbClr val="FF0000"/>
                </a:solidFill>
              </a:rPr>
              <a:t>hawl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i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gael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PYDd</a:t>
            </a:r>
            <a:r>
              <a:rPr lang="en-GB" sz="2000" b="1" dirty="0">
                <a:solidFill>
                  <a:srgbClr val="FF0000"/>
                </a:solidFill>
              </a:rPr>
              <a:t> – </a:t>
            </a:r>
            <a:r>
              <a:rPr lang="en-GB" sz="2000" b="1" dirty="0" err="1">
                <a:solidFill>
                  <a:srgbClr val="FF0000"/>
                </a:solidFill>
              </a:rPr>
              <a:t>cyfartaledd</a:t>
            </a:r>
            <a:r>
              <a:rPr lang="en-GB" sz="2000" b="1" dirty="0">
                <a:solidFill>
                  <a:srgbClr val="FF0000"/>
                </a:solidFill>
              </a:rPr>
              <a:t> 3 </a:t>
            </a:r>
            <a:r>
              <a:rPr lang="en-GB" sz="2000" b="1" dirty="0" err="1">
                <a:solidFill>
                  <a:srgbClr val="FF0000"/>
                </a:solidFill>
              </a:rPr>
              <a:t>blynedd</a:t>
            </a:r>
            <a:endParaRPr lang="en-GB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0070C0"/>
                </a:solidFill>
              </a:rPr>
              <a:t>Dylech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fewnosod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siart</a:t>
            </a:r>
            <a:r>
              <a:rPr lang="en-GB" sz="2000" dirty="0">
                <a:solidFill>
                  <a:srgbClr val="0070C0"/>
                </a:solidFill>
              </a:rPr>
              <a:t> 1.2b o set </a:t>
            </a:r>
            <a:r>
              <a:rPr lang="en-GB" sz="2000" dirty="0" err="1">
                <a:solidFill>
                  <a:srgbClr val="0070C0"/>
                </a:solidFill>
              </a:rPr>
              <a:t>ddata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graidd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Cymru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Gyfan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yr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ysgol</a:t>
            </a:r>
            <a:r>
              <a:rPr lang="en-GB" sz="2000" dirty="0">
                <a:solidFill>
                  <a:srgbClr val="0070C0"/>
                </a:solidFill>
              </a:rPr>
              <a:t>.  </a:t>
            </a:r>
            <a:r>
              <a:rPr lang="en-GB" sz="2000" dirty="0" err="1">
                <a:solidFill>
                  <a:srgbClr val="0070C0"/>
                </a:solidFill>
              </a:rPr>
              <a:t>Mae’r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siart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canlynol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yn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dangos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enghraifft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o’r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tabl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dirty="0" err="1">
                <a:solidFill>
                  <a:srgbClr val="0070C0"/>
                </a:solidFill>
              </a:rPr>
              <a:t>hwn</a:t>
            </a:r>
            <a:r>
              <a:rPr lang="en-GB" sz="20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748824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6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620688"/>
            <a:ext cx="7772400" cy="6237312"/>
          </a:xfrm>
        </p:spPr>
        <p:txBody>
          <a:bodyPr/>
          <a:lstStyle/>
          <a:p>
            <a:pPr marL="0" indent="0">
              <a:buNone/>
            </a:pPr>
            <a:r>
              <a:rPr lang="en-GB" sz="2200" b="1" dirty="0" err="1" smtClean="0">
                <a:solidFill>
                  <a:srgbClr val="FF0000"/>
                </a:solidFill>
              </a:rPr>
              <a:t>Sleid</a:t>
            </a:r>
            <a:r>
              <a:rPr lang="en-GB" sz="2200" b="1" dirty="0" smtClean="0">
                <a:solidFill>
                  <a:srgbClr val="FF0000"/>
                </a:solidFill>
              </a:rPr>
              <a:t> 4:  </a:t>
            </a:r>
            <a:r>
              <a:rPr lang="en-GB" sz="2200" b="1" dirty="0">
                <a:solidFill>
                  <a:srgbClr val="FF0000"/>
                </a:solidFill>
              </a:rPr>
              <a:t>Mae </a:t>
            </a:r>
            <a:r>
              <a:rPr lang="en-GB" sz="2200" b="1" dirty="0" err="1">
                <a:solidFill>
                  <a:srgbClr val="FF0000"/>
                </a:solidFill>
              </a:rPr>
              <a:t>astudiaethau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ar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dlodi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endParaRPr lang="en-GB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200" b="1" dirty="0" smtClean="0">
                <a:solidFill>
                  <a:srgbClr val="FF0000"/>
                </a:solidFill>
              </a:rPr>
              <a:t>plant </a:t>
            </a:r>
            <a:r>
              <a:rPr lang="en-GB" sz="2200" b="1" dirty="0" err="1">
                <a:solidFill>
                  <a:srgbClr val="FF0000"/>
                </a:solidFill>
              </a:rPr>
              <a:t>yn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dweud</a:t>
            </a:r>
            <a:r>
              <a:rPr lang="en-GB" sz="2200" b="1" dirty="0">
                <a:solidFill>
                  <a:srgbClr val="FF0000"/>
                </a:solidFill>
              </a:rPr>
              <a:t> y </a:t>
            </a:r>
            <a:r>
              <a:rPr lang="en-GB" sz="2200" b="1" dirty="0" err="1">
                <a:solidFill>
                  <a:srgbClr val="FF0000"/>
                </a:solidFill>
              </a:rPr>
              <a:t>canlynol</a:t>
            </a:r>
            <a:r>
              <a:rPr lang="en-GB" sz="2200" b="1" dirty="0">
                <a:solidFill>
                  <a:srgbClr val="FF0000"/>
                </a:solidFill>
              </a:rPr>
              <a:t> </a:t>
            </a:r>
            <a:r>
              <a:rPr lang="en-GB" sz="2200" b="1" dirty="0" err="1">
                <a:solidFill>
                  <a:srgbClr val="FF0000"/>
                </a:solidFill>
              </a:rPr>
              <a:t>wrthym</a:t>
            </a:r>
            <a:r>
              <a:rPr lang="en-GB" sz="22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GB" sz="2200" dirty="0"/>
          </a:p>
          <a:p>
            <a:pPr marL="444500" indent="-266700">
              <a:buNone/>
            </a:pPr>
            <a:r>
              <a:rPr lang="en-GB" sz="2200" dirty="0"/>
              <a:t>•	</a:t>
            </a:r>
            <a:r>
              <a:rPr lang="en-GB" sz="2000" dirty="0" smtClean="0"/>
              <a:t>bod </a:t>
            </a:r>
            <a:r>
              <a:rPr lang="en-GB" sz="2000" dirty="0"/>
              <a:t>y </a:t>
            </a:r>
            <a:r>
              <a:rPr lang="en-GB" sz="2000" dirty="0" err="1"/>
              <a:t>bwlch</a:t>
            </a:r>
            <a:r>
              <a:rPr lang="en-GB" sz="2000" dirty="0"/>
              <a:t> </a:t>
            </a:r>
            <a:r>
              <a:rPr lang="en-GB" sz="2000" dirty="0" err="1"/>
              <a:t>rhwng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o </a:t>
            </a:r>
            <a:r>
              <a:rPr lang="en-GB" sz="2000" dirty="0" err="1"/>
              <a:t>gefndiroedd</a:t>
            </a:r>
            <a:r>
              <a:rPr lang="en-GB" sz="2000" dirty="0"/>
              <a:t> </a:t>
            </a:r>
            <a:r>
              <a:rPr lang="en-GB" sz="2000" dirty="0" err="1"/>
              <a:t>cyfoethocach</a:t>
            </a:r>
            <a:r>
              <a:rPr lang="en-GB" sz="2000" dirty="0"/>
              <a:t> a </a:t>
            </a:r>
            <a:r>
              <a:rPr lang="en-GB" sz="2000" dirty="0" err="1"/>
              <a:t>thlotach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ehangu’n</a:t>
            </a:r>
            <a:r>
              <a:rPr lang="en-GB" sz="2000" dirty="0"/>
              <a:t> </a:t>
            </a:r>
            <a:r>
              <a:rPr lang="en-GB" sz="2000" dirty="0" err="1"/>
              <a:t>arbennig</a:t>
            </a:r>
            <a:r>
              <a:rPr lang="en-GB" sz="2000" dirty="0"/>
              <a:t> o </a:t>
            </a:r>
            <a:r>
              <a:rPr lang="en-GB" sz="2000" dirty="0" err="1"/>
              <a:t>gyflym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ystod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gynradd</a:t>
            </a:r>
            <a:r>
              <a:rPr lang="en-GB" sz="2000" dirty="0"/>
              <a:t>;</a:t>
            </a:r>
          </a:p>
          <a:p>
            <a:pPr marL="444500" indent="-266700">
              <a:buNone/>
            </a:pPr>
            <a:r>
              <a:rPr lang="en-GB" sz="2000" dirty="0"/>
              <a:t>•	bod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cynradd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fwy</a:t>
            </a:r>
            <a:r>
              <a:rPr lang="en-GB" sz="2000" dirty="0"/>
              <a:t> </a:t>
            </a:r>
            <a:r>
              <a:rPr lang="en-GB" sz="2000" dirty="0" err="1"/>
              <a:t>tebygol</a:t>
            </a:r>
            <a:r>
              <a:rPr lang="en-GB" sz="2000" dirty="0"/>
              <a:t> o </a:t>
            </a:r>
            <a:r>
              <a:rPr lang="en-GB" sz="2000" dirty="0" err="1"/>
              <a:t>fod</a:t>
            </a:r>
            <a:r>
              <a:rPr lang="en-GB" sz="2000" dirty="0"/>
              <a:t> </a:t>
            </a:r>
            <a:r>
              <a:rPr lang="en-GB" sz="2000" dirty="0" err="1"/>
              <a:t>heb</a:t>
            </a:r>
            <a:r>
              <a:rPr lang="en-GB" sz="2000" dirty="0"/>
              <a:t> </a:t>
            </a:r>
            <a:r>
              <a:rPr lang="en-GB" sz="2000" dirty="0" err="1"/>
              <a:t>uchelgais</a:t>
            </a:r>
            <a:r>
              <a:rPr lang="en-GB" sz="2000" dirty="0"/>
              <a:t> a </a:t>
            </a:r>
            <a:r>
              <a:rPr lang="en-GB" sz="2000" dirty="0" err="1"/>
              <a:t>hunan-barch</a:t>
            </a:r>
            <a:r>
              <a:rPr lang="en-GB" sz="2000" dirty="0"/>
              <a:t>, ac o </a:t>
            </a:r>
            <a:r>
              <a:rPr lang="en-GB" sz="2000" dirty="0" err="1"/>
              <a:t>fod</a:t>
            </a:r>
            <a:r>
              <a:rPr lang="en-GB" sz="2000" dirty="0"/>
              <a:t> â </a:t>
            </a:r>
            <a:r>
              <a:rPr lang="en-GB" sz="2000" dirty="0" err="1"/>
              <a:t>phroblemau</a:t>
            </a:r>
            <a:r>
              <a:rPr lang="en-GB" sz="2000" dirty="0"/>
              <a:t> </a:t>
            </a:r>
            <a:r>
              <a:rPr lang="en-GB" sz="2000" dirty="0" err="1"/>
              <a:t>ymddygiadol</a:t>
            </a:r>
            <a:r>
              <a:rPr lang="en-GB" sz="2000" dirty="0"/>
              <a:t> ac </a:t>
            </a:r>
            <a:r>
              <a:rPr lang="en-GB" sz="2000" dirty="0" err="1"/>
              <a:t>anhawster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uniaethu</a:t>
            </a:r>
            <a:r>
              <a:rPr lang="en-GB" sz="2000" dirty="0"/>
              <a:t> </a:t>
            </a:r>
            <a:r>
              <a:rPr lang="en-GB" sz="2000" dirty="0" err="1"/>
              <a:t>â’u</a:t>
            </a:r>
            <a:r>
              <a:rPr lang="en-GB" sz="2000" dirty="0"/>
              <a:t> </a:t>
            </a:r>
            <a:r>
              <a:rPr lang="en-GB" sz="2000" dirty="0" err="1"/>
              <a:t>cyfoedion</a:t>
            </a:r>
            <a:r>
              <a:rPr lang="en-GB" sz="2000" dirty="0"/>
              <a:t>;</a:t>
            </a:r>
          </a:p>
          <a:p>
            <a:pPr marL="444500" indent="-266700">
              <a:buNone/>
            </a:pPr>
            <a:r>
              <a:rPr lang="en-GB" sz="2000" dirty="0"/>
              <a:t>•	bod </a:t>
            </a:r>
            <a:r>
              <a:rPr lang="en-GB" sz="2000" dirty="0" err="1"/>
              <a:t>bechgyn</a:t>
            </a:r>
            <a:r>
              <a:rPr lang="en-GB" sz="2000" dirty="0"/>
              <a:t> </a:t>
            </a:r>
            <a:r>
              <a:rPr lang="en-GB" sz="2000" dirty="0" err="1"/>
              <a:t>mor</a:t>
            </a:r>
            <a:r>
              <a:rPr lang="en-GB" sz="2000" dirty="0"/>
              <a:t> </a:t>
            </a:r>
            <a:r>
              <a:rPr lang="en-GB" sz="2000" dirty="0" err="1"/>
              <a:t>ifanc</a:t>
            </a:r>
            <a:r>
              <a:rPr lang="en-GB" sz="2000" dirty="0"/>
              <a:t> â </a:t>
            </a:r>
            <a:r>
              <a:rPr lang="en-GB" sz="2000" dirty="0" err="1"/>
              <a:t>naw</a:t>
            </a:r>
            <a:r>
              <a:rPr lang="en-GB" sz="2000" dirty="0"/>
              <a:t> </a:t>
            </a:r>
            <a:r>
              <a:rPr lang="en-GB" sz="2000" dirty="0" err="1"/>
              <a:t>mlwydd</a:t>
            </a:r>
            <a:r>
              <a:rPr lang="en-GB" sz="2000" dirty="0"/>
              <a:t> </a:t>
            </a:r>
            <a:r>
              <a:rPr lang="en-GB" sz="2000" dirty="0" err="1"/>
              <a:t>oed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difreintiedig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dadrithio</a:t>
            </a:r>
            <a:r>
              <a:rPr lang="en-GB" sz="2000" dirty="0"/>
              <a:t> </a:t>
            </a:r>
            <a:r>
              <a:rPr lang="en-GB" sz="2000" dirty="0" err="1"/>
              <a:t>gyda’r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ac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dechrau</a:t>
            </a:r>
            <a:r>
              <a:rPr lang="en-GB" sz="2000" dirty="0"/>
              <a:t> </a:t>
            </a:r>
            <a:r>
              <a:rPr lang="en-GB" sz="2000" dirty="0" err="1"/>
              <a:t>ymddieithrio</a:t>
            </a:r>
            <a:r>
              <a:rPr lang="en-GB" sz="2000" dirty="0"/>
              <a:t>; ac</a:t>
            </a:r>
          </a:p>
          <a:p>
            <a:pPr marL="444500" indent="-266700">
              <a:buNone/>
            </a:pPr>
            <a:r>
              <a:rPr lang="en-GB" sz="2000" dirty="0"/>
              <a:t>•	</a:t>
            </a:r>
            <a:r>
              <a:rPr lang="en-GB" sz="2000" dirty="0" err="1"/>
              <a:t>mai</a:t>
            </a:r>
            <a:r>
              <a:rPr lang="en-GB" sz="2000" dirty="0"/>
              <a:t> </a:t>
            </a:r>
            <a:r>
              <a:rPr lang="en-GB" sz="2000" dirty="0" err="1"/>
              <a:t>mynediad</a:t>
            </a:r>
            <a:r>
              <a:rPr lang="en-GB" sz="2000" dirty="0"/>
              <a:t> </a:t>
            </a:r>
            <a:r>
              <a:rPr lang="en-GB" sz="2000" dirty="0" err="1"/>
              <a:t>cyfyngedig</a:t>
            </a:r>
            <a:r>
              <a:rPr lang="en-GB" sz="2000" dirty="0"/>
              <a:t> </a:t>
            </a:r>
            <a:r>
              <a:rPr lang="en-GB" sz="2000" dirty="0" err="1"/>
              <a:t>sydd</a:t>
            </a:r>
            <a:r>
              <a:rPr lang="en-GB" sz="2000" dirty="0"/>
              <a:t> </a:t>
            </a:r>
            <a:r>
              <a:rPr lang="en-GB" sz="2000" dirty="0" err="1"/>
              <a:t>gan</a:t>
            </a:r>
            <a:r>
              <a:rPr lang="en-GB" sz="2000" dirty="0"/>
              <a:t> </a:t>
            </a:r>
            <a:r>
              <a:rPr lang="en-GB" sz="2000" dirty="0" err="1"/>
              <a:t>ddisgyblion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difreintiedig</a:t>
            </a:r>
            <a:r>
              <a:rPr lang="en-GB" sz="2000" dirty="0"/>
              <a:t> at </a:t>
            </a:r>
            <a:r>
              <a:rPr lang="en-GB" sz="2000" dirty="0" err="1"/>
              <a:t>weithgareddau</a:t>
            </a:r>
            <a:r>
              <a:rPr lang="en-GB" sz="2000" dirty="0"/>
              <a:t> </a:t>
            </a:r>
            <a:r>
              <a:rPr lang="en-GB" sz="2000" dirty="0" err="1"/>
              <a:t>cerddoriaeth</a:t>
            </a:r>
            <a:r>
              <a:rPr lang="en-GB" sz="2000" dirty="0"/>
              <a:t>, </a:t>
            </a:r>
            <a:r>
              <a:rPr lang="en-GB" sz="2000" dirty="0" err="1"/>
              <a:t>celf</a:t>
            </a:r>
            <a:r>
              <a:rPr lang="en-GB" sz="2000" dirty="0"/>
              <a:t> a </a:t>
            </a:r>
            <a:r>
              <a:rPr lang="en-GB" sz="2000" dirty="0" err="1"/>
              <a:t>gweithgareddau</a:t>
            </a:r>
            <a:r>
              <a:rPr lang="en-GB" sz="2000" dirty="0"/>
              <a:t> y </a:t>
            </a:r>
            <a:r>
              <a:rPr lang="en-GB" sz="2000" dirty="0" err="1"/>
              <a:t>tu</a:t>
            </a:r>
            <a:r>
              <a:rPr lang="en-GB" sz="2000" dirty="0"/>
              <a:t> </a:t>
            </a:r>
            <a:r>
              <a:rPr lang="en-GB" sz="2000" dirty="0" err="1"/>
              <a:t>allan</a:t>
            </a:r>
            <a:r>
              <a:rPr lang="en-GB" sz="2000" dirty="0"/>
              <a:t> </a:t>
            </a:r>
            <a:r>
              <a:rPr lang="en-GB" sz="2000" dirty="0" err="1"/>
              <a:t>i’r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y </a:t>
            </a: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disgyblion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ysgolion</a:t>
            </a:r>
            <a:r>
              <a:rPr lang="en-GB" sz="2000" dirty="0"/>
              <a:t> </a:t>
            </a:r>
            <a:r>
              <a:rPr lang="en-GB" sz="2000" dirty="0" err="1"/>
              <a:t>breintiedig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eu</a:t>
            </a:r>
            <a:r>
              <a:rPr lang="en-GB" sz="2000" dirty="0"/>
              <a:t> </a:t>
            </a:r>
            <a:r>
              <a:rPr lang="en-GB" sz="2000" dirty="0" err="1"/>
              <a:t>cymryd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ganiataol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gyffredinol</a:t>
            </a:r>
            <a:r>
              <a:rPr lang="en-GB" sz="2000" dirty="0" smtClean="0"/>
              <a:t>.</a:t>
            </a:r>
            <a:endParaRPr lang="en-GB" sz="2000" dirty="0"/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6338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908720"/>
            <a:ext cx="7772400" cy="594928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err="1">
                <a:solidFill>
                  <a:srgbClr val="FF0000"/>
                </a:solidFill>
              </a:rPr>
              <a:t>Sleid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5:  </a:t>
            </a:r>
            <a:r>
              <a:rPr lang="en-GB" sz="2400" b="1" dirty="0" err="1">
                <a:solidFill>
                  <a:srgbClr val="FF0000"/>
                </a:solidFill>
              </a:rPr>
              <a:t>Rydym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hefyd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yn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gwybod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bod </a:t>
            </a:r>
            <a:r>
              <a:rPr lang="en-GB" sz="2400" b="1" dirty="0" err="1">
                <a:solidFill>
                  <a:srgbClr val="FF0000"/>
                </a:solidFill>
              </a:rPr>
              <a:t>disgyblion</a:t>
            </a:r>
            <a:r>
              <a:rPr lang="en-GB" sz="2400" b="1" dirty="0">
                <a:solidFill>
                  <a:srgbClr val="FF0000"/>
                </a:solidFill>
              </a:rPr>
              <a:t> o </a:t>
            </a:r>
            <a:r>
              <a:rPr lang="en-GB" sz="2400" b="1" dirty="0" err="1">
                <a:solidFill>
                  <a:srgbClr val="FF0000"/>
                </a:solidFill>
              </a:rPr>
              <a:t>gefndiroedd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err="1">
                <a:solidFill>
                  <a:srgbClr val="FF0000"/>
                </a:solidFill>
              </a:rPr>
              <a:t>difreintiedig</a:t>
            </a:r>
            <a:r>
              <a:rPr lang="en-GB" sz="24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pPr marL="533400" lvl="0" indent="-355600"/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/>
              <a:t>fwy</a:t>
            </a:r>
            <a:r>
              <a:rPr lang="en-GB" sz="2400" dirty="0"/>
              <a:t> </a:t>
            </a:r>
            <a:r>
              <a:rPr lang="en-GB" sz="2400" dirty="0" err="1"/>
              <a:t>tebygol</a:t>
            </a:r>
            <a:r>
              <a:rPr lang="en-GB" sz="2400" dirty="0"/>
              <a:t> o </a:t>
            </a:r>
            <a:r>
              <a:rPr lang="en-GB" sz="2400" dirty="0" err="1"/>
              <a:t>fod</a:t>
            </a:r>
            <a:r>
              <a:rPr lang="en-GB" sz="2400" dirty="0"/>
              <a:t> â </a:t>
            </a:r>
            <a:r>
              <a:rPr lang="en-GB" sz="2400" dirty="0" err="1"/>
              <a:t>chofnod</a:t>
            </a:r>
            <a:r>
              <a:rPr lang="en-GB" sz="2400" dirty="0"/>
              <a:t> </a:t>
            </a:r>
            <a:r>
              <a:rPr lang="en-GB" sz="2400" dirty="0" err="1"/>
              <a:t>presenoldeb</a:t>
            </a:r>
            <a:r>
              <a:rPr lang="en-GB" sz="2400" dirty="0"/>
              <a:t> </a:t>
            </a:r>
            <a:r>
              <a:rPr lang="en-GB" sz="2400" dirty="0" err="1"/>
              <a:t>gwael</a:t>
            </a:r>
            <a:r>
              <a:rPr lang="en-GB" sz="2400" dirty="0"/>
              <a:t>;</a:t>
            </a:r>
          </a:p>
          <a:p>
            <a:pPr marL="533400" lvl="0" indent="-355600"/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/>
              <a:t>gweld</a:t>
            </a:r>
            <a:r>
              <a:rPr lang="en-GB" sz="2400" dirty="0"/>
              <a:t> bod y </a:t>
            </a:r>
            <a:r>
              <a:rPr lang="en-GB" sz="2400" dirty="0" err="1"/>
              <a:t>cwricwlwm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amherthnasol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aml</a:t>
            </a:r>
            <a:r>
              <a:rPr lang="en-GB" sz="2400" dirty="0"/>
              <a:t>;</a:t>
            </a:r>
          </a:p>
          <a:p>
            <a:pPr marL="533400" lvl="0" indent="-355600"/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/>
              <a:t>llai</a:t>
            </a:r>
            <a:r>
              <a:rPr lang="en-GB" sz="2400" dirty="0"/>
              <a:t> </a:t>
            </a:r>
            <a:r>
              <a:rPr lang="en-GB" sz="2400" dirty="0" err="1"/>
              <a:t>tebygol</a:t>
            </a:r>
            <a:r>
              <a:rPr lang="en-GB" sz="2400" dirty="0"/>
              <a:t> o </a:t>
            </a:r>
            <a:r>
              <a:rPr lang="en-GB" sz="2400" dirty="0" err="1"/>
              <a:t>dderbyn</a:t>
            </a:r>
            <a:r>
              <a:rPr lang="en-GB" sz="2400" dirty="0"/>
              <a:t> </a:t>
            </a:r>
            <a:r>
              <a:rPr lang="en-GB" sz="2400" dirty="0" err="1"/>
              <a:t>diwylliant</a:t>
            </a:r>
            <a:r>
              <a:rPr lang="en-GB" sz="2400" dirty="0"/>
              <a:t> </a:t>
            </a:r>
            <a:r>
              <a:rPr lang="en-GB" sz="2400" dirty="0" err="1"/>
              <a:t>yr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;</a:t>
            </a:r>
          </a:p>
          <a:p>
            <a:pPr marL="533400" lvl="0" indent="-355600"/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/>
              <a:t>fwy</a:t>
            </a:r>
            <a:r>
              <a:rPr lang="en-GB" sz="2400" dirty="0"/>
              <a:t> </a:t>
            </a:r>
            <a:r>
              <a:rPr lang="en-GB" sz="2400" dirty="0" err="1"/>
              <a:t>tebygol</a:t>
            </a:r>
            <a:r>
              <a:rPr lang="en-GB" sz="2400" dirty="0"/>
              <a:t> o </a:t>
            </a:r>
            <a:r>
              <a:rPr lang="en-GB" sz="2400" dirty="0" err="1"/>
              <a:t>fod</a:t>
            </a:r>
            <a:r>
              <a:rPr lang="en-GB" sz="2400" dirty="0"/>
              <a:t> ag </a:t>
            </a:r>
            <a:r>
              <a:rPr lang="en-GB" sz="2400" dirty="0" err="1"/>
              <a:t>anghenion</a:t>
            </a:r>
            <a:r>
              <a:rPr lang="en-GB" sz="2400" dirty="0"/>
              <a:t> </a:t>
            </a:r>
            <a:r>
              <a:rPr lang="en-GB" sz="2400" dirty="0" err="1"/>
              <a:t>dysgu</a:t>
            </a:r>
            <a:r>
              <a:rPr lang="en-GB" sz="2400" dirty="0"/>
              <a:t> </a:t>
            </a:r>
            <a:r>
              <a:rPr lang="en-GB" sz="2400" dirty="0" err="1"/>
              <a:t>ychwanegol</a:t>
            </a:r>
            <a:r>
              <a:rPr lang="en-GB" sz="2400" dirty="0"/>
              <a:t>;</a:t>
            </a:r>
          </a:p>
          <a:p>
            <a:pPr marL="533400" lvl="0" indent="-355600"/>
            <a:r>
              <a:rPr lang="en-GB" sz="2400" dirty="0" smtClean="0"/>
              <a:t>â </a:t>
            </a:r>
            <a:r>
              <a:rPr lang="en-GB" sz="2400" dirty="0" err="1"/>
              <a:t>rhieni</a:t>
            </a:r>
            <a:r>
              <a:rPr lang="en-GB" sz="2400" dirty="0"/>
              <a:t>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llai</a:t>
            </a:r>
            <a:r>
              <a:rPr lang="en-GB" sz="2400" dirty="0"/>
              <a:t> </a:t>
            </a:r>
            <a:r>
              <a:rPr lang="en-GB" sz="2400" dirty="0" err="1"/>
              <a:t>tebygol</a:t>
            </a:r>
            <a:r>
              <a:rPr lang="en-GB" sz="2400" dirty="0"/>
              <a:t> o </a:t>
            </a:r>
            <a:r>
              <a:rPr lang="en-GB" sz="2400" dirty="0" err="1"/>
              <a:t>fod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rhan</a:t>
            </a:r>
            <a:r>
              <a:rPr lang="en-GB" sz="2400" dirty="0"/>
              <a:t> o </a:t>
            </a:r>
            <a:r>
              <a:rPr lang="en-GB" sz="2400" dirty="0" err="1"/>
              <a:t>addysg</a:t>
            </a:r>
            <a:r>
              <a:rPr lang="en-GB" sz="2400" dirty="0"/>
              <a:t> </a:t>
            </a:r>
            <a:r>
              <a:rPr lang="en-GB" sz="2400" dirty="0" err="1"/>
              <a:t>eu</a:t>
            </a:r>
            <a:r>
              <a:rPr lang="en-GB" sz="2400" dirty="0"/>
              <a:t> plant;</a:t>
            </a:r>
          </a:p>
          <a:p>
            <a:pPr marL="533400" lvl="0" indent="-355600"/>
            <a:r>
              <a:rPr lang="en-GB" sz="2400" dirty="0" smtClean="0"/>
              <a:t>â </a:t>
            </a:r>
            <a:r>
              <a:rPr lang="en-GB" sz="2400" dirty="0" err="1"/>
              <a:t>rhieni</a:t>
            </a:r>
            <a:r>
              <a:rPr lang="en-GB" sz="2400" dirty="0"/>
              <a:t> </a:t>
            </a:r>
            <a:r>
              <a:rPr lang="en-GB" sz="2400" dirty="0" err="1"/>
              <a:t>sy’n</a:t>
            </a:r>
            <a:r>
              <a:rPr lang="en-GB" sz="2400" dirty="0"/>
              <a:t> </a:t>
            </a:r>
            <a:r>
              <a:rPr lang="en-GB" sz="2400" dirty="0" err="1"/>
              <a:t>fwy</a:t>
            </a:r>
            <a:r>
              <a:rPr lang="en-GB" sz="2400" dirty="0"/>
              <a:t> </a:t>
            </a:r>
            <a:r>
              <a:rPr lang="en-GB" sz="2400" dirty="0" err="1"/>
              <a:t>tebygol</a:t>
            </a:r>
            <a:r>
              <a:rPr lang="en-GB" sz="2400" dirty="0"/>
              <a:t> o </a:t>
            </a:r>
            <a:r>
              <a:rPr lang="en-GB" sz="2400" dirty="0" err="1"/>
              <a:t>fod</a:t>
            </a:r>
            <a:r>
              <a:rPr lang="en-GB" sz="2400" dirty="0"/>
              <a:t> â </a:t>
            </a:r>
            <a:r>
              <a:rPr lang="en-GB" sz="2400" dirty="0" err="1"/>
              <a:t>chanfyddiad</a:t>
            </a:r>
            <a:r>
              <a:rPr lang="en-GB" sz="2400" dirty="0"/>
              <a:t> a </a:t>
            </a:r>
            <a:r>
              <a:rPr lang="en-GB" sz="2400" dirty="0" err="1"/>
              <a:t>phrofiad</a:t>
            </a:r>
            <a:r>
              <a:rPr lang="en-GB" sz="2400" dirty="0"/>
              <a:t> </a:t>
            </a:r>
            <a:r>
              <a:rPr lang="en-GB" sz="2400" dirty="0" err="1"/>
              <a:t>negyddol</a:t>
            </a:r>
            <a:r>
              <a:rPr lang="en-GB" sz="2400" dirty="0"/>
              <a:t> </a:t>
            </a:r>
            <a:r>
              <a:rPr lang="en-GB" sz="2400" dirty="0" err="1"/>
              <a:t>o’r</a:t>
            </a:r>
            <a:r>
              <a:rPr lang="en-GB" sz="2400" dirty="0"/>
              <a:t> </a:t>
            </a:r>
            <a:r>
              <a:rPr lang="en-GB" sz="2400" dirty="0" err="1"/>
              <a:t>ysgol</a:t>
            </a:r>
            <a:r>
              <a:rPr lang="en-GB" sz="2400" dirty="0"/>
              <a:t> ac </a:t>
            </a:r>
            <a:r>
              <a:rPr lang="en-GB" sz="2400" dirty="0" err="1"/>
              <a:t>addysg</a:t>
            </a:r>
            <a:r>
              <a:rPr lang="en-GB" sz="2400" dirty="0"/>
              <a:t>; ac</a:t>
            </a:r>
          </a:p>
          <a:p>
            <a:pPr marL="533400" lvl="0" indent="-355600"/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/>
              <a:t>llai</a:t>
            </a:r>
            <a:r>
              <a:rPr lang="en-GB" sz="2400" dirty="0"/>
              <a:t> </a:t>
            </a:r>
            <a:r>
              <a:rPr lang="en-GB" sz="2400" dirty="0" err="1"/>
              <a:t>iach</a:t>
            </a:r>
            <a:r>
              <a:rPr lang="en-GB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03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268760"/>
            <a:ext cx="7772400" cy="558924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6:  </a:t>
            </a:r>
            <a:r>
              <a:rPr lang="en-GB" sz="2000" b="1" dirty="0">
                <a:solidFill>
                  <a:srgbClr val="FF0000"/>
                </a:solidFill>
              </a:rPr>
              <a:t>Mae </a:t>
            </a:r>
            <a:r>
              <a:rPr lang="en-GB" sz="2000" b="1" dirty="0" err="1">
                <a:solidFill>
                  <a:srgbClr val="FF0000"/>
                </a:solidFill>
              </a:rPr>
              <a:t>ymchwil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dangos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1000" dirty="0"/>
              <a:t> </a:t>
            </a:r>
          </a:p>
          <a:p>
            <a:pPr marL="533400" lvl="0" indent="-355600"/>
            <a:r>
              <a:rPr lang="en-GB" sz="2000" dirty="0" smtClean="0"/>
              <a:t>bod </a:t>
            </a:r>
            <a:r>
              <a:rPr lang="en-GB" sz="2000" dirty="0"/>
              <a:t>y </a:t>
            </a:r>
            <a:r>
              <a:rPr lang="en-GB" sz="2000" dirty="0" err="1"/>
              <a:t>bwlch</a:t>
            </a:r>
            <a:r>
              <a:rPr lang="en-GB" sz="2000" dirty="0"/>
              <a:t> </a:t>
            </a:r>
            <a:r>
              <a:rPr lang="en-GB" sz="2000" dirty="0" err="1"/>
              <a:t>rhwng</a:t>
            </a:r>
            <a:r>
              <a:rPr lang="en-GB" sz="2000" dirty="0"/>
              <a:t> </a:t>
            </a:r>
            <a:r>
              <a:rPr lang="en-GB" sz="2000" dirty="0" err="1"/>
              <a:t>cyflawniad</a:t>
            </a:r>
            <a:r>
              <a:rPr lang="en-GB" sz="2000" dirty="0"/>
              <a:t> plant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 o </a:t>
            </a:r>
            <a:r>
              <a:rPr lang="en-GB" sz="2000" dirty="0" err="1"/>
              <a:t>gymharu</a:t>
            </a:r>
            <a:r>
              <a:rPr lang="en-GB" sz="2000" dirty="0"/>
              <a:t> â </a:t>
            </a:r>
            <a:r>
              <a:rPr lang="en-GB" sz="2000" dirty="0" err="1"/>
              <a:t>phlant</a:t>
            </a:r>
            <a:r>
              <a:rPr lang="en-GB" sz="2000" dirty="0"/>
              <a:t> </a:t>
            </a:r>
            <a:r>
              <a:rPr lang="en-GB" sz="2000" dirty="0" err="1"/>
              <a:t>breintiedig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bresennol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… </a:t>
            </a:r>
            <a:r>
              <a:rPr lang="en-GB" sz="2000" dirty="0" err="1"/>
              <a:t>mis</a:t>
            </a:r>
            <a:r>
              <a:rPr lang="en-GB" sz="2000" dirty="0"/>
              <a:t> </a:t>
            </a:r>
            <a:r>
              <a:rPr lang="en-GB" sz="2000" dirty="0" err="1"/>
              <a:t>oed</a:t>
            </a:r>
            <a:r>
              <a:rPr lang="en-GB" sz="2000" dirty="0"/>
              <a:t> ac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sylweddol</a:t>
            </a:r>
            <a:r>
              <a:rPr lang="en-GB" sz="2000" dirty="0"/>
              <a:t> </a:t>
            </a:r>
            <a:r>
              <a:rPr lang="en-GB" sz="2000" dirty="0" err="1"/>
              <a:t>erbyn</a:t>
            </a:r>
            <a:r>
              <a:rPr lang="en-GB" sz="2000" dirty="0"/>
              <a:t> … </a:t>
            </a:r>
            <a:r>
              <a:rPr lang="en-GB" sz="2000" dirty="0" err="1"/>
              <a:t>blwydd</a:t>
            </a:r>
            <a:r>
              <a:rPr lang="en-GB" sz="2000" dirty="0"/>
              <a:t> </a:t>
            </a:r>
            <a:r>
              <a:rPr lang="en-GB" sz="2000" dirty="0" err="1"/>
              <a:t>oed</a:t>
            </a:r>
            <a:r>
              <a:rPr lang="en-GB" sz="2000" dirty="0"/>
              <a:t>.  Pan </a:t>
            </a:r>
            <a:r>
              <a:rPr lang="en-GB" sz="2000" dirty="0" err="1"/>
              <a:t>fydd</a:t>
            </a:r>
            <a:r>
              <a:rPr lang="en-GB" sz="2000" dirty="0"/>
              <a:t> plant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mynd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i’r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, </a:t>
            </a:r>
            <a:r>
              <a:rPr lang="en-GB" sz="2000" dirty="0" err="1"/>
              <a:t>byddant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aml</a:t>
            </a:r>
            <a:r>
              <a:rPr lang="en-GB" sz="2000" dirty="0"/>
              <a:t> … y </a:t>
            </a:r>
            <a:r>
              <a:rPr lang="en-GB" sz="2000" dirty="0" err="1"/>
              <a:t>tu</a:t>
            </a:r>
            <a:r>
              <a:rPr lang="en-GB" sz="2000" dirty="0"/>
              <a:t> </a:t>
            </a:r>
            <a:r>
              <a:rPr lang="en-GB" sz="2000" dirty="0" err="1"/>
              <a:t>ôl</a:t>
            </a:r>
            <a:r>
              <a:rPr lang="en-GB" sz="2000" dirty="0"/>
              <a:t> </a:t>
            </a:r>
            <a:r>
              <a:rPr lang="en-GB" sz="2000" dirty="0" err="1"/>
              <a:t>i’w</a:t>
            </a:r>
            <a:r>
              <a:rPr lang="en-GB" sz="2000" dirty="0"/>
              <a:t> </a:t>
            </a:r>
            <a:r>
              <a:rPr lang="en-GB" sz="2000" dirty="0" err="1"/>
              <a:t>cyfoedion</a:t>
            </a:r>
            <a:r>
              <a:rPr lang="en-GB" sz="2000" dirty="0"/>
              <a:t> </a:t>
            </a:r>
            <a:r>
              <a:rPr lang="en-GB" sz="2000" dirty="0" err="1"/>
              <a:t>mwy</a:t>
            </a:r>
            <a:r>
              <a:rPr lang="en-GB" sz="2000" dirty="0"/>
              <a:t> </a:t>
            </a:r>
            <a:r>
              <a:rPr lang="en-GB" sz="2000" dirty="0" err="1"/>
              <a:t>breintiedig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y </a:t>
            </a:r>
            <a:r>
              <a:rPr lang="en-GB" sz="2000" dirty="0" err="1"/>
              <a:t>dosbarth</a:t>
            </a:r>
            <a:r>
              <a:rPr lang="en-GB" sz="2000" dirty="0"/>
              <a:t>.</a:t>
            </a:r>
            <a:endParaRPr lang="en-GB" sz="2000" b="1" dirty="0"/>
          </a:p>
          <a:p>
            <a:pPr marL="0" indent="0">
              <a:buNone/>
            </a:pPr>
            <a:r>
              <a:rPr lang="en-GB" sz="1000" dirty="0"/>
              <a:t> 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FF0000"/>
                </a:solidFill>
              </a:rPr>
              <a:t>Mae </a:t>
            </a:r>
            <a:r>
              <a:rPr lang="en-GB" sz="2000" b="1" dirty="0" err="1">
                <a:solidFill>
                  <a:srgbClr val="FF0000"/>
                </a:solidFill>
              </a:rPr>
              <a:t>ymchwil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dweud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wrthym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hefyd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fod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disgyblion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dan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anfantais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fwy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tebygol</a:t>
            </a:r>
            <a:r>
              <a:rPr lang="en-GB" sz="2000" b="1" dirty="0">
                <a:solidFill>
                  <a:srgbClr val="FF0000"/>
                </a:solidFill>
              </a:rPr>
              <a:t> o </a:t>
            </a:r>
            <a:r>
              <a:rPr lang="en-GB" sz="2000" b="1" dirty="0" err="1">
                <a:solidFill>
                  <a:srgbClr val="FF0000"/>
                </a:solidFill>
              </a:rPr>
              <a:t>wneud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dda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os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yw’r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unigolyn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ifanc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GB" sz="1000" dirty="0"/>
              <a:t> 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credu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…;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gweld</a:t>
            </a:r>
            <a:r>
              <a:rPr lang="en-GB" sz="2000" dirty="0"/>
              <a:t> bod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…;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cael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gefnogi</a:t>
            </a:r>
            <a:r>
              <a:rPr lang="en-GB" sz="2000" dirty="0"/>
              <a:t> </a:t>
            </a:r>
            <a:r>
              <a:rPr lang="en-GB" sz="2000" dirty="0" err="1"/>
              <a:t>gan</a:t>
            </a:r>
            <a:r>
              <a:rPr lang="en-GB" sz="2000" dirty="0"/>
              <a:t> …; ac</a:t>
            </a:r>
          </a:p>
          <a:p>
            <a:pPr marL="533400" lvl="0" indent="-355600"/>
            <a:r>
              <a:rPr lang="en-GB" sz="2000" dirty="0" err="1" smtClean="0"/>
              <a:t>nid</a:t>
            </a:r>
            <a:r>
              <a:rPr lang="en-GB" sz="2000" dirty="0" smtClean="0"/>
              <a:t> </a:t>
            </a:r>
            <a:r>
              <a:rPr lang="en-GB" sz="2000" dirty="0" err="1"/>
              <a:t>yw’n</a:t>
            </a:r>
            <a:r>
              <a:rPr lang="en-GB" sz="2000" dirty="0"/>
              <a:t> </a:t>
            </a:r>
            <a:r>
              <a:rPr lang="en-GB" sz="2000" dirty="0" err="1"/>
              <a:t>dioddef</a:t>
            </a:r>
            <a:r>
              <a:rPr lang="en-GB" sz="2000" dirty="0"/>
              <a:t> ….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8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620688"/>
            <a:ext cx="7772400" cy="6237312"/>
          </a:xfrm>
        </p:spPr>
        <p:txBody>
          <a:bodyPr/>
          <a:lstStyle/>
          <a:p>
            <a:pPr marL="0" lvl="0" indent="0">
              <a:buNone/>
            </a:pPr>
            <a:r>
              <a:rPr lang="en-GB" sz="2000" b="1" dirty="0" err="1">
                <a:solidFill>
                  <a:srgbClr val="FF0000"/>
                </a:solidFill>
              </a:rPr>
              <a:t>Sleid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6 </a:t>
            </a:r>
            <a:r>
              <a:rPr lang="en-GB" sz="2000" b="1" dirty="0">
                <a:solidFill>
                  <a:srgbClr val="FF0000"/>
                </a:solidFill>
              </a:rPr>
              <a:t>(</a:t>
            </a:r>
            <a:r>
              <a:rPr lang="en-GB" sz="2000" b="1" dirty="0" err="1">
                <a:solidFill>
                  <a:srgbClr val="FF0000"/>
                </a:solidFill>
              </a:rPr>
              <a:t>wedi’i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gwblhau</a:t>
            </a:r>
            <a:r>
              <a:rPr lang="en-GB" sz="2000" b="1" dirty="0">
                <a:solidFill>
                  <a:srgbClr val="FF0000"/>
                </a:solidFill>
              </a:rPr>
              <a:t>):  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Mae </a:t>
            </a:r>
            <a:r>
              <a:rPr lang="en-GB" sz="2000" b="1" dirty="0" err="1" smtClean="0">
                <a:solidFill>
                  <a:srgbClr val="FF0000"/>
                </a:solidFill>
              </a:rPr>
              <a:t>ymchwil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dangos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GB" sz="1000" dirty="0"/>
              <a:t> </a:t>
            </a:r>
          </a:p>
          <a:p>
            <a:pPr marL="533400" lvl="0" indent="-355600"/>
            <a:r>
              <a:rPr lang="en-GB" sz="2000" dirty="0" smtClean="0"/>
              <a:t>bod </a:t>
            </a:r>
            <a:r>
              <a:rPr lang="en-GB" sz="2000" dirty="0"/>
              <a:t>y </a:t>
            </a:r>
            <a:r>
              <a:rPr lang="en-GB" sz="2000" dirty="0" err="1"/>
              <a:t>bwlch</a:t>
            </a:r>
            <a:r>
              <a:rPr lang="en-GB" sz="2000" dirty="0"/>
              <a:t> </a:t>
            </a:r>
            <a:r>
              <a:rPr lang="en-GB" sz="2000" dirty="0" err="1"/>
              <a:t>rhwng</a:t>
            </a:r>
            <a:r>
              <a:rPr lang="en-GB" sz="2000" dirty="0"/>
              <a:t> </a:t>
            </a:r>
            <a:r>
              <a:rPr lang="en-GB" sz="2000" dirty="0" err="1"/>
              <a:t>cyflawniad</a:t>
            </a:r>
            <a:r>
              <a:rPr lang="en-GB" sz="2000" dirty="0"/>
              <a:t> plant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 o </a:t>
            </a:r>
            <a:r>
              <a:rPr lang="en-GB" sz="2000" dirty="0" err="1"/>
              <a:t>gymharu</a:t>
            </a:r>
            <a:r>
              <a:rPr lang="en-GB" sz="2000" dirty="0"/>
              <a:t> â </a:t>
            </a:r>
            <a:r>
              <a:rPr lang="en-GB" sz="2000" dirty="0" err="1"/>
              <a:t>phlant</a:t>
            </a:r>
            <a:r>
              <a:rPr lang="en-GB" sz="2000" dirty="0"/>
              <a:t> </a:t>
            </a:r>
            <a:r>
              <a:rPr lang="en-GB" sz="2000" dirty="0" err="1"/>
              <a:t>breintiedig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bresennol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naw</a:t>
            </a:r>
            <a:r>
              <a:rPr lang="en-GB" sz="2000" dirty="0"/>
              <a:t> </a:t>
            </a:r>
            <a:r>
              <a:rPr lang="en-GB" sz="2000" dirty="0" err="1"/>
              <a:t>mis</a:t>
            </a:r>
            <a:r>
              <a:rPr lang="en-GB" sz="2000" dirty="0"/>
              <a:t> </a:t>
            </a:r>
            <a:r>
              <a:rPr lang="en-GB" sz="2000" dirty="0" err="1"/>
              <a:t>oed</a:t>
            </a:r>
            <a:r>
              <a:rPr lang="en-GB" sz="2000" dirty="0"/>
              <a:t> ac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sylweddol</a:t>
            </a:r>
            <a:r>
              <a:rPr lang="en-GB" sz="2000" dirty="0"/>
              <a:t> </a:t>
            </a:r>
            <a:r>
              <a:rPr lang="en-GB" sz="2000" dirty="0" err="1"/>
              <a:t>erbyn</a:t>
            </a:r>
            <a:r>
              <a:rPr lang="en-GB" sz="2000" dirty="0"/>
              <a:t> </a:t>
            </a:r>
            <a:r>
              <a:rPr lang="en-GB" sz="2000" dirty="0" err="1"/>
              <a:t>tair</a:t>
            </a:r>
            <a:r>
              <a:rPr lang="en-GB" sz="2000" dirty="0"/>
              <a:t> </a:t>
            </a:r>
            <a:r>
              <a:rPr lang="en-GB" sz="2000" dirty="0" err="1"/>
              <a:t>blwydd</a:t>
            </a:r>
            <a:r>
              <a:rPr lang="en-GB" sz="2000" dirty="0"/>
              <a:t> </a:t>
            </a:r>
            <a:r>
              <a:rPr lang="en-GB" sz="2000" dirty="0" err="1"/>
              <a:t>oed</a:t>
            </a:r>
            <a:r>
              <a:rPr lang="en-GB" sz="2000" dirty="0"/>
              <a:t>.  Pan </a:t>
            </a:r>
            <a:r>
              <a:rPr lang="en-GB" sz="2000" dirty="0" err="1"/>
              <a:t>fydd</a:t>
            </a:r>
            <a:r>
              <a:rPr lang="en-GB" sz="2000" dirty="0"/>
              <a:t> plant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anfantais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mynd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mewn</a:t>
            </a:r>
            <a:r>
              <a:rPr lang="en-GB" sz="2000" dirty="0"/>
              <a:t> </a:t>
            </a:r>
            <a:r>
              <a:rPr lang="en-GB" sz="2000" dirty="0" err="1"/>
              <a:t>i’r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, </a:t>
            </a:r>
            <a:r>
              <a:rPr lang="en-GB" sz="2000" dirty="0" err="1"/>
              <a:t>byddant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aml</a:t>
            </a:r>
            <a:r>
              <a:rPr lang="en-GB" sz="2000" dirty="0"/>
              <a:t> </a:t>
            </a:r>
            <a:r>
              <a:rPr lang="en-GB" sz="2000" dirty="0" err="1"/>
              <a:t>flwyddyn</a:t>
            </a:r>
            <a:r>
              <a:rPr lang="en-GB" sz="2000" dirty="0"/>
              <a:t> y </a:t>
            </a:r>
            <a:r>
              <a:rPr lang="en-GB" sz="2000" dirty="0" err="1"/>
              <a:t>tu</a:t>
            </a:r>
            <a:r>
              <a:rPr lang="en-GB" sz="2000" dirty="0"/>
              <a:t> </a:t>
            </a:r>
            <a:r>
              <a:rPr lang="en-GB" sz="2000" dirty="0" err="1"/>
              <a:t>ôl</a:t>
            </a:r>
            <a:r>
              <a:rPr lang="en-GB" sz="2000" dirty="0"/>
              <a:t> </a:t>
            </a:r>
            <a:r>
              <a:rPr lang="en-GB" sz="2000" dirty="0" err="1"/>
              <a:t>i’w</a:t>
            </a:r>
            <a:r>
              <a:rPr lang="en-GB" sz="2000" dirty="0"/>
              <a:t> </a:t>
            </a:r>
            <a:r>
              <a:rPr lang="en-GB" sz="2000" dirty="0" err="1"/>
              <a:t>cyfoedion</a:t>
            </a:r>
            <a:r>
              <a:rPr lang="en-GB" sz="2000" dirty="0"/>
              <a:t> </a:t>
            </a:r>
            <a:r>
              <a:rPr lang="en-GB" sz="2000" dirty="0" err="1"/>
              <a:t>mwy</a:t>
            </a:r>
            <a:r>
              <a:rPr lang="en-GB" sz="2000" dirty="0"/>
              <a:t> </a:t>
            </a:r>
            <a:r>
              <a:rPr lang="en-GB" sz="2000" dirty="0" err="1"/>
              <a:t>breintiedig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y </a:t>
            </a:r>
            <a:r>
              <a:rPr lang="en-GB" sz="2000" dirty="0" err="1"/>
              <a:t>dosbarth</a:t>
            </a:r>
            <a:r>
              <a:rPr lang="en-GB" sz="2000" dirty="0"/>
              <a:t>.</a:t>
            </a:r>
            <a:endParaRPr lang="en-GB" sz="2000" b="1" dirty="0"/>
          </a:p>
          <a:p>
            <a:pPr marL="0" lvl="0" indent="0">
              <a:buNone/>
            </a:pPr>
            <a:r>
              <a:rPr lang="en-GB" sz="1000" dirty="0"/>
              <a:t> </a:t>
            </a:r>
          </a:p>
          <a:p>
            <a:pPr marL="0" lvl="0" indent="0">
              <a:buNone/>
            </a:pPr>
            <a:r>
              <a:rPr lang="en-GB" sz="2000" b="1" dirty="0">
                <a:solidFill>
                  <a:srgbClr val="FF0000"/>
                </a:solidFill>
              </a:rPr>
              <a:t>Mae </a:t>
            </a:r>
            <a:r>
              <a:rPr lang="en-GB" sz="2000" b="1" dirty="0" err="1">
                <a:solidFill>
                  <a:srgbClr val="FF0000"/>
                </a:solidFill>
              </a:rPr>
              <a:t>ymchwil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dweud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wrthym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hefyd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fod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disgyblion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dan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anfantais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fwy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tebygol</a:t>
            </a:r>
            <a:r>
              <a:rPr lang="en-GB" sz="2000" b="1" dirty="0">
                <a:solidFill>
                  <a:srgbClr val="FF0000"/>
                </a:solidFill>
              </a:rPr>
              <a:t> o </a:t>
            </a:r>
            <a:r>
              <a:rPr lang="en-GB" sz="2000" b="1" dirty="0" err="1">
                <a:solidFill>
                  <a:srgbClr val="FF0000"/>
                </a:solidFill>
              </a:rPr>
              <a:t>wneud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dda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os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yw’r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unigolyn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ifanc</a:t>
            </a:r>
            <a:r>
              <a:rPr lang="en-GB" sz="2000" b="1" dirty="0">
                <a:solidFill>
                  <a:srgbClr val="FF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GB" sz="1000" dirty="0"/>
              <a:t> 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credu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allu</a:t>
            </a:r>
            <a:r>
              <a:rPr lang="en-GB" sz="2000" dirty="0"/>
              <a:t>/</a:t>
            </a:r>
            <a:r>
              <a:rPr lang="en-GB" sz="2000" dirty="0" err="1"/>
              <a:t>gallu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hun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;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cael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gefnogi</a:t>
            </a:r>
            <a:r>
              <a:rPr lang="en-GB" sz="2000" dirty="0"/>
              <a:t>/</a:t>
            </a:r>
            <a:r>
              <a:rPr lang="en-GB" sz="2000" dirty="0" err="1"/>
              <a:t>chefnogi</a:t>
            </a:r>
            <a:r>
              <a:rPr lang="en-GB" sz="2000" dirty="0"/>
              <a:t> </a:t>
            </a:r>
            <a:r>
              <a:rPr lang="en-GB" sz="2000" dirty="0" err="1"/>
              <a:t>gan</a:t>
            </a:r>
            <a:r>
              <a:rPr lang="en-GB" sz="2000" dirty="0"/>
              <a:t> </a:t>
            </a:r>
            <a:r>
              <a:rPr lang="en-GB" sz="2000" dirty="0" err="1"/>
              <a:t>ymgysylltiad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rieni</a:t>
            </a:r>
            <a:r>
              <a:rPr lang="en-GB" sz="2000" dirty="0"/>
              <a:t>/</a:t>
            </a:r>
            <a:r>
              <a:rPr lang="en-GB" sz="2000" dirty="0" err="1"/>
              <a:t>rhieni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ei</a:t>
            </a:r>
            <a:r>
              <a:rPr lang="en-GB" sz="2000" dirty="0"/>
              <a:t> </a:t>
            </a:r>
            <a:r>
              <a:rPr lang="en-GB" sz="2000" dirty="0" err="1"/>
              <a:t>addysg</a:t>
            </a:r>
            <a:r>
              <a:rPr lang="en-GB" sz="2000" dirty="0"/>
              <a:t>/</a:t>
            </a:r>
            <a:r>
              <a:rPr lang="en-GB" sz="2000" dirty="0" err="1"/>
              <a:t>haddysg</a:t>
            </a:r>
            <a:r>
              <a:rPr lang="en-GB" sz="2000" dirty="0"/>
              <a:t>;</a:t>
            </a:r>
          </a:p>
          <a:p>
            <a:pPr marL="533400" lvl="0" indent="-355600"/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/>
              <a:t>gweld</a:t>
            </a:r>
            <a:r>
              <a:rPr lang="en-GB" sz="2000" dirty="0"/>
              <a:t> bod </a:t>
            </a:r>
            <a:r>
              <a:rPr lang="en-GB" sz="2000" dirty="0" err="1"/>
              <a:t>yr</a:t>
            </a:r>
            <a:r>
              <a:rPr lang="en-GB" sz="2000" dirty="0"/>
              <a:t> </a:t>
            </a:r>
            <a:r>
              <a:rPr lang="en-GB" sz="2000" dirty="0" err="1"/>
              <a:t>ysgol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r>
              <a:rPr lang="en-GB" sz="2000" dirty="0"/>
              <a:t> </a:t>
            </a:r>
            <a:r>
              <a:rPr lang="en-GB" sz="2000" dirty="0" err="1"/>
              <a:t>fuddiol</a:t>
            </a:r>
            <a:r>
              <a:rPr lang="en-GB" sz="2000" dirty="0"/>
              <a:t>; ac</a:t>
            </a:r>
          </a:p>
          <a:p>
            <a:pPr marL="533400" lvl="0" indent="-355600"/>
            <a:r>
              <a:rPr lang="en-GB" sz="2000" dirty="0" err="1" smtClean="0"/>
              <a:t>nid</a:t>
            </a:r>
            <a:r>
              <a:rPr lang="en-GB" sz="2000" dirty="0" smtClean="0"/>
              <a:t> </a:t>
            </a:r>
            <a:r>
              <a:rPr lang="en-GB" sz="2000" dirty="0" err="1"/>
              <a:t>yw’n</a:t>
            </a:r>
            <a:r>
              <a:rPr lang="en-GB" sz="2000" dirty="0"/>
              <a:t> </a:t>
            </a:r>
            <a:r>
              <a:rPr lang="en-GB" sz="2000" dirty="0" err="1"/>
              <a:t>dioddef</a:t>
            </a:r>
            <a:r>
              <a:rPr lang="en-GB" sz="2000" dirty="0"/>
              <a:t> </a:t>
            </a:r>
            <a:r>
              <a:rPr lang="en-GB" sz="2000" dirty="0" err="1" smtClean="0"/>
              <a:t>bwlio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630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http://estynintranet/Corporate/Secretariat/_cts/Secretariat Standard Document/a1829d5afd91c60customXsn.xsn</xsnLocation>
  <cached>False</cached>
  <openByDefault>False</openByDefault>
  <xsnScope>http://estynintranet/Corporate/Secretariat</xsnScope>
</customXsn>
</file>

<file path=customXml/item2.xml><?xml version="1.0" encoding="utf-8"?>
<p:properties xmlns:p="http://schemas.microsoft.com/office/2006/metadata/properties" xmlns:xsi="http://www.w3.org/2001/XMLSchema-instance">
  <documentManagement>
    <Title_x0020__x0028_Welsh_x0029_ xmlns="4c2d5879-4e17-4934-9dac-90b30ab598df" xsi:nil="true"/>
    <Provider xmlns="4c2d5879-4e17-4934-9dac-90b30ab598df" xsi:nil="true"/>
    <b6bad8d7342d4cc5ae5d0cd685ebd519 xmlns="4c2d5879-4e17-4934-9dac-90b30ab598df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777de1d1-cd30-4966-a2e3-f61db4c431e8</TermId>
        </TermInfo>
      </Terms>
    </b6bad8d7342d4cc5ae5d0cd685ebd519>
    <Calendar_x0020_Year xmlns="4c2d5879-4e17-4934-9dac-90b30ab598df">5</Calendar_x0020_Year>
    <Retention_x0020_Year xmlns="4c2d5879-4e17-4934-9dac-90b30ab598df" xsi:nil="true"/>
    <TaxCatchAll xmlns="4c2d5879-4e17-4934-9dac-90b30ab598df">
      <Value>1</Value>
    </TaxCatchAll>
    <System_x0020_-_x0020_SEC xmlns="59269431-6795-4fb8-81e1-ba5389b7d284">7</System_x0020_-_x0020_SEC>
    <Process_x0020_-_x0020_SEC xmlns="59269431-6795-4fb8-81e1-ba5389b7d284">16</Process_x0020_-_x0020_SEC>
    <Academic_x0020_Year xmlns="4c2d5879-4e17-4934-9dac-90b30ab598df" xsi:nil="true"/>
    <Financial_x0020_Year xmlns="4c2d5879-4e17-4934-9dac-90b30ab598d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ecretariat Standard Document" ma:contentTypeID="0x0101004FF563581D1EBA4688BFE70077AFADA610002DE27D66753AF64AB463A39610757F60" ma:contentTypeVersion="16" ma:contentTypeDescription="Secretariat Standard Document" ma:contentTypeScope="" ma:versionID="38d8e7b244a8f416f67366816569ff2c">
  <xsd:schema xmlns:xsd="http://www.w3.org/2001/XMLSchema" xmlns:xs="http://www.w3.org/2001/XMLSchema" xmlns:p="http://schemas.microsoft.com/office/2006/metadata/properties" xmlns:ns2="4c2d5879-4e17-4934-9dac-90b30ab598df" xmlns:ns3="59269431-6795-4fb8-81e1-ba5389b7d284" targetNamespace="http://schemas.microsoft.com/office/2006/metadata/properties" ma:root="true" ma:fieldsID="0866808b2876af1dd00bd72ca3ecbc78" ns2:_="" ns3:_="">
    <xsd:import namespace="4c2d5879-4e17-4934-9dac-90b30ab598df"/>
    <xsd:import namespace="59269431-6795-4fb8-81e1-ba5389b7d284"/>
    <xsd:element name="properties">
      <xsd:complexType>
        <xsd:sequence>
          <xsd:element name="documentManagement">
            <xsd:complexType>
              <xsd:all>
                <xsd:element ref="ns2:Title_x0020__x0028_Welsh_x0029_" minOccurs="0"/>
                <xsd:element ref="ns2:b6bad8d7342d4cc5ae5d0cd685ebd519" minOccurs="0"/>
                <xsd:element ref="ns2:TaxCatchAll" minOccurs="0"/>
                <xsd:element ref="ns2:TaxCatchAllLabel" minOccurs="0"/>
                <xsd:element ref="ns2:Academic_x0020_Year" minOccurs="0"/>
                <xsd:element ref="ns2:Financial_x0020_Year" minOccurs="0"/>
                <xsd:element ref="ns2:Calendar_x0020_Year" minOccurs="0"/>
                <xsd:element ref="ns2:Retention_x0020_Year" minOccurs="0"/>
                <xsd:element ref="ns3:System_x0020_-_x0020_SEC" minOccurs="0"/>
                <xsd:element ref="ns3:Process_x0020_-_x0020_SEC" minOccurs="0"/>
                <xsd:element ref="ns2:Provi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d5879-4e17-4934-9dac-90b30ab598df" elementFormDefault="qualified">
    <xsd:import namespace="http://schemas.microsoft.com/office/2006/documentManagement/types"/>
    <xsd:import namespace="http://schemas.microsoft.com/office/infopath/2007/PartnerControls"/>
    <xsd:element name="Title_x0020__x0028_Welsh_x0029_" ma:index="8" nillable="true" ma:displayName="Title (Welsh)" ma:internalName="Title_x0020__x0028_Welsh_x0029_" ma:readOnly="false">
      <xsd:simpleType>
        <xsd:restriction base="dms:Text">
          <xsd:maxLength value="255"/>
        </xsd:restriction>
      </xsd:simpleType>
    </xsd:element>
    <xsd:element name="b6bad8d7342d4cc5ae5d0cd685ebd519" ma:index="9" nillable="true" ma:taxonomy="true" ma:internalName="b6bad8d7342d4cc5ae5d0cd685ebd519" ma:taxonomyFieldName="Estyn_x0020_Language" ma:displayName="Estyn Language" ma:default="1;#English|777de1d1-cd30-4966-a2e3-f61db4c431e8" ma:fieldId="{b6bad8d7-342d-4cc5-ae5d-0cd685ebd519}" ma:sspId="5738bd62-a19a-4655-9560-0b73e07f5850" ma:termSetId="eb424e29-e252-4e5d-8539-61dc1fceb1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eee9cb75-98a5-42be-a321-a89add8f77db}" ma:internalName="TaxCatchAll" ma:showField="CatchAllData" ma:web="4c2d5879-4e17-4934-9dac-90b30ab598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eee9cb75-98a5-42be-a321-a89add8f77db}" ma:internalName="TaxCatchAllLabel" ma:readOnly="true" ma:showField="CatchAllDataLabel" ma:web="4c2d5879-4e17-4934-9dac-90b30ab598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ademic_x0020_Year" ma:index="13" nillable="true" ma:displayName="Academic Year" ma:list="{6898bcd6-8000-4fcf-a942-abceb10dcfac}" ma:internalName="Academic_x0020_Year" ma:readOnly="false" ma:showField="Title" ma:web="4c2d5879-4e17-4934-9dac-90b30ab598df">
      <xsd:simpleType>
        <xsd:restriction base="dms:Lookup"/>
      </xsd:simpleType>
    </xsd:element>
    <xsd:element name="Financial_x0020_Year" ma:index="14" nillable="true" ma:displayName="Financial Year" ma:list="{d67f7af0-7e37-411d-b0f7-68a159549fd4}" ma:internalName="Financial_x0020_Year" ma:readOnly="false" ma:showField="Title" ma:web="4c2d5879-4e17-4934-9dac-90b30ab598df">
      <xsd:simpleType>
        <xsd:restriction base="dms:Lookup"/>
      </xsd:simpleType>
    </xsd:element>
    <xsd:element name="Calendar_x0020_Year" ma:index="15" nillable="true" ma:displayName="Calendar Year" ma:list="{8616dad4-7983-4cd6-aa6b-8cfbe2eb9d6e}" ma:internalName="Calendar_x0020_Year" ma:readOnly="false" ma:showField="Title" ma:web="4c2d5879-4e17-4934-9dac-90b30ab598df">
      <xsd:simpleType>
        <xsd:restriction base="dms:Lookup"/>
      </xsd:simpleType>
    </xsd:element>
    <xsd:element name="Retention_x0020_Year" ma:index="16" nillable="true" ma:displayName="Retention Year" ma:format="DateOnly" ma:internalName="Retention_x0020_Year">
      <xsd:simpleType>
        <xsd:restriction base="dms:DateTime"/>
      </xsd:simpleType>
    </xsd:element>
    <xsd:element name="Provider" ma:index="19" nillable="true" ma:displayName="Provider" ma:list="{a5ff9d59-b5ff-48d5-9a76-a65859a2086a}" ma:internalName="Provider" ma:showField="Provider" ma:web="4c2d5879-4e17-4934-9dac-90b30ab598df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69431-6795-4fb8-81e1-ba5389b7d284" elementFormDefault="qualified">
    <xsd:import namespace="http://schemas.microsoft.com/office/2006/documentManagement/types"/>
    <xsd:import namespace="http://schemas.microsoft.com/office/infopath/2007/PartnerControls"/>
    <xsd:element name="System_x0020_-_x0020_SEC" ma:index="17" nillable="true" ma:displayName="System - SEC" ma:list="{8fa1d491-7836-4a7a-92f1-d326ac7ccf49}" ma:internalName="System_x0020__x002d__x0020_SEC" ma:showField="Title" ma:web="59269431-6795-4fb8-81e1-ba5389b7d284">
      <xsd:simpleType>
        <xsd:restriction base="dms:Lookup"/>
      </xsd:simpleType>
    </xsd:element>
    <xsd:element name="Process_x0020_-_x0020_SEC" ma:index="18" nillable="true" ma:displayName="Process - SEC" ma:list="{b5aaf984-12ed-433e-b28d-2782fa9a853e}" ma:internalName="Process_x0020__x002d__x0020_SEC" ma:showField="Title" ma:web="59269431-6795-4fb8-81e1-ba5389b7d284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93DF04-6CC0-4B24-B0D6-3C9B1B6709D2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83A2D3F0-2AFC-4FD5-A22A-C4522D44E3C7}">
  <ds:schemaRefs>
    <ds:schemaRef ds:uri="http://purl.org/dc/elements/1.1/"/>
    <ds:schemaRef ds:uri="59269431-6795-4fb8-81e1-ba5389b7d284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4c2d5879-4e17-4934-9dac-90b30ab598df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2E9418C-5FB8-4446-8D2B-551546AE644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6A27B53-96C4-4EE0-B9C0-40A02C6F0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2d5879-4e17-4934-9dac-90b30ab598df"/>
    <ds:schemaRef ds:uri="59269431-6795-4fb8-81e1-ba5389b7d2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3060</TotalTime>
  <Words>969</Words>
  <Application>Microsoft Office PowerPoint</Application>
  <PresentationFormat>On-screen Show (4:3)</PresentationFormat>
  <Paragraphs>262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PowerPoint Presentation</vt:lpstr>
      <vt:lpstr>     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ESTYN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gina.carrington</dc:creator>
  <cp:lastModifiedBy>Dean George</cp:lastModifiedBy>
  <cp:revision>223</cp:revision>
  <dcterms:created xsi:type="dcterms:W3CDTF">2003-06-30T08:50:02Z</dcterms:created>
  <dcterms:modified xsi:type="dcterms:W3CDTF">2014-05-01T12:12:13Z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0x0101004FF563581D1EBA4688BFE70077AFADA610002DE27D66753AF64AB463A39610757F60</vt:lpwstr>
  </property>
  <property fmtid="{D5CDD505-2E9C-101B-9397-08002B2CF9AE}" pid="3" name="Estyn Language">
    <vt:lpwstr>1;#English|777de1d1-cd30-4966-a2e3-f61db4c431e8</vt:lpwstr>
  </property>
</Properties>
</file>