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4"/>
  </p:sldMasterIdLst>
  <p:notesMasterIdLst>
    <p:notesMasterId r:id="rId7"/>
  </p:notesMasterIdLst>
  <p:sldIdLst>
    <p:sldId id="267" r:id="rId5"/>
    <p:sldId id="330" r:id="rId6"/>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C2D"/>
    <a:srgbClr val="0E4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31C9C-1365-4460-9844-3F3C76E4DF59}" v="16" dt="2026-06-26T13:35:53.9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Bell" userId="30ed40f5-cd92-441b-83c5-b4412a75bc54" providerId="ADAL" clId="{CA192581-3CD3-4728-9E95-E4D9FB8A1B36}"/>
    <pc:docChg chg="undo custSel addSld delSld modSld sldOrd">
      <pc:chgData name="Steve Bell" userId="30ed40f5-cd92-441b-83c5-b4412a75bc54" providerId="ADAL" clId="{CA192581-3CD3-4728-9E95-E4D9FB8A1B36}" dt="2026-06-26T13:35:53.914" v="8032" actId="6549"/>
      <pc:docMkLst>
        <pc:docMk/>
      </pc:docMkLst>
      <pc:sldChg chg="add del">
        <pc:chgData name="Steve Bell" userId="30ed40f5-cd92-441b-83c5-b4412a75bc54" providerId="ADAL" clId="{CA192581-3CD3-4728-9E95-E4D9FB8A1B36}" dt="2026-06-25T08:42:07.339" v="7753" actId="47"/>
        <pc:sldMkLst>
          <pc:docMk/>
          <pc:sldMk cId="0" sldId="260"/>
        </pc:sldMkLst>
      </pc:sldChg>
      <pc:sldChg chg="addSp delSp modSp mod setBg modNotesTx">
        <pc:chgData name="Steve Bell" userId="30ed40f5-cd92-441b-83c5-b4412a75bc54" providerId="ADAL" clId="{CA192581-3CD3-4728-9E95-E4D9FB8A1B36}" dt="2026-06-26T13:35:53.914" v="8032" actId="6549"/>
        <pc:sldMkLst>
          <pc:docMk/>
          <pc:sldMk cId="1308226614" sldId="267"/>
        </pc:sldMkLst>
        <pc:spChg chg="del">
          <ac:chgData name="Steve Bell" userId="30ed40f5-cd92-441b-83c5-b4412a75bc54" providerId="ADAL" clId="{CA192581-3CD3-4728-9E95-E4D9FB8A1B36}" dt="2026-06-25T08:39:23.832" v="7740" actId="478"/>
          <ac:spMkLst>
            <pc:docMk/>
            <pc:sldMk cId="1308226614" sldId="267"/>
            <ac:spMk id="15" creationId="{29DF84E5-EE6D-94BA-D34D-EE16D38A9412}"/>
          </ac:spMkLst>
        </pc:spChg>
        <pc:spChg chg="del">
          <ac:chgData name="Steve Bell" userId="30ed40f5-cd92-441b-83c5-b4412a75bc54" providerId="ADAL" clId="{CA192581-3CD3-4728-9E95-E4D9FB8A1B36}" dt="2026-06-25T08:39:19.464" v="7739" actId="478"/>
          <ac:spMkLst>
            <pc:docMk/>
            <pc:sldMk cId="1308226614" sldId="267"/>
            <ac:spMk id="16" creationId="{832979A0-0BDA-742B-2F39-F9B52783997C}"/>
          </ac:spMkLst>
        </pc:spChg>
        <pc:spChg chg="add del mod">
          <ac:chgData name="Steve Bell" userId="30ed40f5-cd92-441b-83c5-b4412a75bc54" providerId="ADAL" clId="{CA192581-3CD3-4728-9E95-E4D9FB8A1B36}" dt="2026-06-17T10:40:59.639" v="7709"/>
          <ac:spMkLst>
            <pc:docMk/>
            <pc:sldMk cId="1308226614" sldId="267"/>
            <ac:spMk id="28" creationId="{BC090E65-080E-FB39-897E-8B26C839B28D}"/>
          </ac:spMkLst>
        </pc:spChg>
        <pc:spChg chg="mod">
          <ac:chgData name="Steve Bell" userId="30ed40f5-cd92-441b-83c5-b4412a75bc54" providerId="ADAL" clId="{CA192581-3CD3-4728-9E95-E4D9FB8A1B36}" dt="2026-06-25T08:44:25.407" v="7757" actId="5793"/>
          <ac:spMkLst>
            <pc:docMk/>
            <pc:sldMk cId="1308226614" sldId="267"/>
            <ac:spMk id="29" creationId="{002D7D89-15FD-0489-7547-03634ABA28FB}"/>
          </ac:spMkLst>
        </pc:spChg>
        <pc:spChg chg="add del mod">
          <ac:chgData name="Steve Bell" userId="30ed40f5-cd92-441b-83c5-b4412a75bc54" providerId="ADAL" clId="{CA192581-3CD3-4728-9E95-E4D9FB8A1B36}" dt="2026-06-25T08:39:43.378" v="7744" actId="478"/>
          <ac:spMkLst>
            <pc:docMk/>
            <pc:sldMk cId="1308226614" sldId="267"/>
            <ac:spMk id="30" creationId="{7D585ABF-6D3E-DBD0-7104-D7E941EF2BED}"/>
          </ac:spMkLst>
        </pc:spChg>
        <pc:spChg chg="mod">
          <ac:chgData name="Steve Bell" userId="30ed40f5-cd92-441b-83c5-b4412a75bc54" providerId="ADAL" clId="{CA192581-3CD3-4728-9E95-E4D9FB8A1B36}" dt="2026-06-25T08:44:18.613" v="7756" actId="27636"/>
          <ac:spMkLst>
            <pc:docMk/>
            <pc:sldMk cId="1308226614" sldId="267"/>
            <ac:spMk id="31" creationId="{A086F9D1-78A0-5EBB-187A-3F004E2BC405}"/>
          </ac:spMkLst>
        </pc:spChg>
        <pc:picChg chg="add del">
          <ac:chgData name="Steve Bell" userId="30ed40f5-cd92-441b-83c5-b4412a75bc54" providerId="ADAL" clId="{CA192581-3CD3-4728-9E95-E4D9FB8A1B36}" dt="2026-06-25T08:41:40.967" v="7748" actId="478"/>
          <ac:picMkLst>
            <pc:docMk/>
            <pc:sldMk cId="1308226614" sldId="267"/>
            <ac:picMk id="2" creationId="{AFEBD9D3-70E0-7A6A-66F6-CA599082295F}"/>
          </ac:picMkLst>
        </pc:picChg>
        <pc:picChg chg="add del mod">
          <ac:chgData name="Steve Bell" userId="30ed40f5-cd92-441b-83c5-b4412a75bc54" providerId="ADAL" clId="{CA192581-3CD3-4728-9E95-E4D9FB8A1B36}" dt="2026-06-25T09:09:05.557" v="8019" actId="1037"/>
          <ac:picMkLst>
            <pc:docMk/>
            <pc:sldMk cId="1308226614" sldId="267"/>
            <ac:picMk id="1026" creationId="{484F0F36-90F0-43CA-9CAE-89078B34066A}"/>
          </ac:picMkLst>
        </pc:picChg>
      </pc:sldChg>
      <pc:sldChg chg="addSp delSp modSp mod ord modNotesTx">
        <pc:chgData name="Steve Bell" userId="30ed40f5-cd92-441b-83c5-b4412a75bc54" providerId="ADAL" clId="{CA192581-3CD3-4728-9E95-E4D9FB8A1B36}" dt="2026-06-26T13:34:15.066" v="8031" actId="6549"/>
        <pc:sldMkLst>
          <pc:docMk/>
          <pc:sldMk cId="3087948124" sldId="330"/>
        </pc:sldMkLst>
        <pc:spChg chg="add mod">
          <ac:chgData name="Steve Bell" userId="30ed40f5-cd92-441b-83c5-b4412a75bc54" providerId="ADAL" clId="{CA192581-3CD3-4728-9E95-E4D9FB8A1B36}" dt="2026-06-16T10:52:09.594" v="3663" actId="1076"/>
          <ac:spMkLst>
            <pc:docMk/>
            <pc:sldMk cId="3087948124" sldId="330"/>
            <ac:spMk id="2" creationId="{409C0EBB-1C0B-6ECC-CD97-C56E79371A82}"/>
          </ac:spMkLst>
        </pc:spChg>
        <pc:spChg chg="del">
          <ac:chgData name="Steve Bell" userId="30ed40f5-cd92-441b-83c5-b4412a75bc54" providerId="ADAL" clId="{CA192581-3CD3-4728-9E95-E4D9FB8A1B36}" dt="2026-06-25T08:42:00.126" v="7751" actId="478"/>
          <ac:spMkLst>
            <pc:docMk/>
            <pc:sldMk cId="3087948124" sldId="330"/>
            <ac:spMk id="6" creationId="{3C8C0079-EA12-B867-B451-F50D61036887}"/>
          </ac:spMkLst>
        </pc:spChg>
        <pc:spChg chg="mod">
          <ac:chgData name="Steve Bell" userId="30ed40f5-cd92-441b-83c5-b4412a75bc54" providerId="ADAL" clId="{CA192581-3CD3-4728-9E95-E4D9FB8A1B36}" dt="2026-06-25T08:46:45.292" v="7955" actId="120"/>
          <ac:spMkLst>
            <pc:docMk/>
            <pc:sldMk cId="3087948124" sldId="330"/>
            <ac:spMk id="26" creationId="{1D901DCE-C1B9-22C6-E93B-B75EEEFC833C}"/>
          </ac:spMkLst>
        </pc:spChg>
        <pc:grpChg chg="del">
          <ac:chgData name="Steve Bell" userId="30ed40f5-cd92-441b-83c5-b4412a75bc54" providerId="ADAL" clId="{CA192581-3CD3-4728-9E95-E4D9FB8A1B36}" dt="2026-06-25T08:41:57.892" v="7750" actId="478"/>
          <ac:grpSpMkLst>
            <pc:docMk/>
            <pc:sldMk cId="3087948124" sldId="330"/>
            <ac:grpSpMk id="7" creationId="{00A4CDB1-3F14-FC88-3FAA-76ED4F09EE1D}"/>
          </ac:grpSpMkLst>
        </pc:grpChg>
        <pc:picChg chg="add mod">
          <ac:chgData name="Steve Bell" userId="30ed40f5-cd92-441b-83c5-b4412a75bc54" providerId="ADAL" clId="{CA192581-3CD3-4728-9E95-E4D9FB8A1B36}" dt="2026-06-16T10:30:10.559" v="1525" actId="1036"/>
          <ac:picMkLst>
            <pc:docMk/>
            <pc:sldMk cId="3087948124" sldId="330"/>
            <ac:picMk id="5" creationId="{F9332575-184B-6ABB-1191-B567E10F2B3D}"/>
          </ac:picMkLst>
        </pc:picChg>
        <pc:picChg chg="add mod">
          <ac:chgData name="Steve Bell" userId="30ed40f5-cd92-441b-83c5-b4412a75bc54" providerId="ADAL" clId="{CA192581-3CD3-4728-9E95-E4D9FB8A1B36}" dt="2026-06-16T10:31:55.917" v="1531" actId="1076"/>
          <ac:picMkLst>
            <pc:docMk/>
            <pc:sldMk cId="3087948124" sldId="330"/>
            <ac:picMk id="17" creationId="{53B6BB1A-E451-ACDC-04BA-1927FDF44FDC}"/>
          </ac:picMkLst>
        </pc:picChg>
        <pc:picChg chg="mod">
          <ac:chgData name="Steve Bell" userId="30ed40f5-cd92-441b-83c5-b4412a75bc54" providerId="ADAL" clId="{CA192581-3CD3-4728-9E95-E4D9FB8A1B36}" dt="2026-06-25T08:44:58.092" v="7896" actId="1038"/>
          <ac:picMkLst>
            <pc:docMk/>
            <pc:sldMk cId="3087948124" sldId="330"/>
            <ac:picMk id="27" creationId="{EF7AB202-8521-4161-9653-EBEA4F1628D8}"/>
          </ac:picMkLst>
        </pc:picChg>
      </pc:sldChg>
      <pc:sldChg chg="add del">
        <pc:chgData name="Steve Bell" userId="30ed40f5-cd92-441b-83c5-b4412a75bc54" providerId="ADAL" clId="{CA192581-3CD3-4728-9E95-E4D9FB8A1B36}" dt="2026-06-25T08:42:04.594" v="7752" actId="47"/>
        <pc:sldMkLst>
          <pc:docMk/>
          <pc:sldMk cId="2544918461" sldId="365"/>
        </pc:sldMkLst>
      </pc:sldChg>
      <pc:sldChg chg="add del">
        <pc:chgData name="Steve Bell" userId="30ed40f5-cd92-441b-83c5-b4412a75bc54" providerId="ADAL" clId="{CA192581-3CD3-4728-9E95-E4D9FB8A1B36}" dt="2026-06-25T08:42:09.242" v="7754" actId="47"/>
        <pc:sldMkLst>
          <pc:docMk/>
          <pc:sldMk cId="3153192190" sldId="366"/>
        </pc:sldMkLst>
      </pc:sldChg>
      <pc:sldMasterChg chg="delSldLayout">
        <pc:chgData name="Steve Bell" userId="30ed40f5-cd92-441b-83c5-b4412a75bc54" providerId="ADAL" clId="{CA192581-3CD3-4728-9E95-E4D9FB8A1B36}" dt="2026-06-25T08:42:09.242" v="7754" actId="47"/>
        <pc:sldMasterMkLst>
          <pc:docMk/>
          <pc:sldMasterMk cId="0" sldId="2147483648"/>
        </pc:sldMasterMkLst>
        <pc:sldLayoutChg chg="del">
          <pc:chgData name="Steve Bell" userId="30ed40f5-cd92-441b-83c5-b4412a75bc54" providerId="ADAL" clId="{CA192581-3CD3-4728-9E95-E4D9FB8A1B36}" dt="2026-06-25T08:42:09.242" v="7754" actId="47"/>
          <pc:sldLayoutMkLst>
            <pc:docMk/>
            <pc:sldMasterMk cId="0" sldId="2147483648"/>
            <pc:sldLayoutMk cId="2166557159" sldId="2147483668"/>
          </pc:sldLayoutMkLst>
        </pc:sldLayoutChg>
      </pc:sldMasterChg>
    </pc:docChg>
  </pc:docChgLst>
  <pc:docChgLst>
    <pc:chgData name="Steve Bell" userId="S::steve.bell_estyn.gov.wales#ext#@qaaacuk.onmicrosoft.com::d0d136ec-9f97-4489-b32c-224170000b37" providerId="AD" clId="Web-{B8CDF668-0B26-E8D5-366E-9CA88A48AFAD}"/>
    <pc:docChg chg="modSld">
      <pc:chgData name="Steve Bell" userId="S::steve.bell_estyn.gov.wales#ext#@qaaacuk.onmicrosoft.com::d0d136ec-9f97-4489-b32c-224170000b37" providerId="AD" clId="Web-{B8CDF668-0B26-E8D5-366E-9CA88A48AFAD}" dt="2026-06-25T10:12:23.894" v="8"/>
      <pc:docMkLst>
        <pc:docMk/>
      </pc:docMkLst>
      <pc:sldChg chg="modNotes">
        <pc:chgData name="Steve Bell" userId="S::steve.bell_estyn.gov.wales#ext#@qaaacuk.onmicrosoft.com::d0d136ec-9f97-4489-b32c-224170000b37" providerId="AD" clId="Web-{B8CDF668-0B26-E8D5-366E-9CA88A48AFAD}" dt="2026-06-25T10:12:23.894" v="8"/>
        <pc:sldMkLst>
          <pc:docMk/>
          <pc:sldMk cId="3087948124" sldId="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3791AFF-E257-435F-8ECD-377278B4B8CF}" type="datetimeFigureOut">
              <a:rPr lang="en-GB" smtClean="0"/>
              <a:t>26/06/2026</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7C6D2BCA-D39A-42BA-AF54-E8AEC0B8D907}" type="slidenum">
              <a:rPr lang="en-GB" smtClean="0"/>
              <a:t>‹#›</a:t>
            </a:fld>
            <a:endParaRPr lang="en-GB"/>
          </a:p>
        </p:txBody>
      </p:sp>
    </p:spTree>
    <p:extLst>
      <p:ext uri="{BB962C8B-B14F-4D97-AF65-F5344CB8AC3E}">
        <p14:creationId xmlns:p14="http://schemas.microsoft.com/office/powerpoint/2010/main" val="3699119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Source Sans Pro" panose="020B0503030403020204" pitchFamily="34" charset="0"/>
                <a:ea typeface="Source Sans Pro" panose="020B0503030403020204" pitchFamily="34" charset="0"/>
                <a:cs typeface="+mn-cs"/>
              </a:rPr>
              <a:t>Purpose of the session</a:t>
            </a:r>
            <a:endParaRPr lang="en-GB" sz="1200" kern="1200">
              <a:solidFill>
                <a:schemeClr val="tx1"/>
              </a:solidFill>
              <a:effectLst/>
              <a:latin typeface="Source Sans Pro" panose="020B0503030403020204" pitchFamily="34" charset="0"/>
              <a:ea typeface="Source Sans Pro" panose="020B0503030403020204" pitchFamily="34" charset="0"/>
              <a:cs typeface="+mn-cs"/>
            </a:endParaRPr>
          </a:p>
          <a:p>
            <a:pPr marL="0" indent="0">
              <a:buFont typeface="Arial" panose="020B0604020202020204" pitchFamily="34" charset="0"/>
              <a:buNone/>
            </a:pPr>
            <a:r>
              <a:rPr lang="en-GB" sz="1200" kern="1200">
                <a:solidFill>
                  <a:schemeClr val="tx1"/>
                </a:solidFill>
                <a:effectLst/>
                <a:latin typeface="Source Sans Pro" panose="020B0503030403020204" pitchFamily="34" charset="0"/>
                <a:ea typeface="Source Sans Pro" panose="020B0503030403020204" pitchFamily="34" charset="0"/>
                <a:cs typeface="+mn-cs"/>
              </a:rPr>
              <a:t>The purpose of this session is to give delegates an introduction to our new (May 2026) resource, developed collaboratively by Estyn and QAA, and funded by Medr, to support self-evaluation and continuous improvement across the tertiary system in Wales. The session gives opportunities for delegates to engage with: our findings about current self-evaluation practice in the tertiary system; and sector-by-sector recommendations for improving self-evaluation practice. It also gives an opportunity to reflect on their – and their teams’ – self-evaluation practice. QAA and Estyn consulted extensively with providers about this in our sector engagement and link visits during 2025-26, so delegates may have come across iterations of the principles as part of those visits. </a:t>
            </a:r>
            <a:r>
              <a:rPr lang="en-GB" sz="1200" b="1" kern="1200">
                <a:solidFill>
                  <a:schemeClr val="tx1"/>
                </a:solidFill>
                <a:effectLst/>
                <a:latin typeface="Source Sans Pro" panose="020B0503030403020204" pitchFamily="34" charset="0"/>
                <a:ea typeface="Source Sans Pro" panose="020B0503030403020204" pitchFamily="34" charset="0"/>
                <a:cs typeface="+mn-cs"/>
              </a:rPr>
              <a:t>We thank colleagues across the tertiary system for their contributions during the development phase of the work </a:t>
            </a:r>
          </a:p>
          <a:p>
            <a:pPr marL="0" indent="0">
              <a:buFont typeface="Arial" panose="020B0604020202020204" pitchFamily="34" charset="0"/>
              <a:buNone/>
            </a:pPr>
            <a:endParaRPr lang="en-GB" sz="1200" b="1" kern="1200">
              <a:solidFill>
                <a:schemeClr val="tx1"/>
              </a:solidFill>
              <a:effectLst/>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Source Sans Pro" panose="020B0503030403020204" pitchFamily="34" charset="0"/>
                <a:ea typeface="Source Sans Pro" panose="020B0503030403020204" pitchFamily="34" charset="0"/>
                <a:cs typeface="+mn-cs"/>
              </a:rPr>
              <a:t>Note - The resource is centred around ‘12 principles of self-evaluation’. </a:t>
            </a:r>
            <a:r>
              <a:rPr lang="en-US" sz="1200" kern="1200">
                <a:solidFill>
                  <a:schemeClr val="tx1"/>
                </a:solidFill>
                <a:effectLst/>
                <a:latin typeface="Source Sans Pro" panose="020B0503030403020204" pitchFamily="34" charset="0"/>
                <a:ea typeface="Source Sans Pro" panose="020B0503030403020204" pitchFamily="34" charset="0"/>
                <a:cs typeface="+mn-cs"/>
              </a:rPr>
              <a:t>The principles are intended to be applicable across the diverse range of providers in the tertiary sectors. </a:t>
            </a:r>
            <a:r>
              <a:rPr lang="en-US" sz="1200" b="1" kern="1200">
                <a:solidFill>
                  <a:schemeClr val="tx1"/>
                </a:solidFill>
                <a:effectLst/>
                <a:latin typeface="Source Sans Pro" panose="020B0503030403020204" pitchFamily="34" charset="0"/>
                <a:ea typeface="Source Sans Pro" panose="020B0503030403020204" pitchFamily="34" charset="0"/>
                <a:cs typeface="+mn-cs"/>
              </a:rPr>
              <a:t>They are not intended to be ‘statutory’ – providers are not required to use them or the reflective questions that accompany them</a:t>
            </a:r>
            <a:r>
              <a:rPr lang="en-US" sz="1200" kern="1200">
                <a:solidFill>
                  <a:schemeClr val="tx1"/>
                </a:solidFill>
                <a:effectLst/>
                <a:latin typeface="Source Sans Pro" panose="020B0503030403020204" pitchFamily="34" charset="0"/>
                <a:ea typeface="Source Sans Pro" panose="020B0503030403020204" pitchFamily="34" charset="0"/>
                <a:cs typeface="+mn-cs"/>
              </a:rPr>
              <a:t>. They are intended to guide our thinking, respecting the different approaches taken by different sectors, and avoid ‘one-size fits-all’ prescriptions which may not be relevant in all sectors.</a:t>
            </a:r>
            <a:endParaRPr lang="en-GB" sz="1200" kern="1200">
              <a:solidFill>
                <a:schemeClr val="tx1"/>
              </a:solidFill>
              <a:effectLst/>
              <a:latin typeface="Source Sans Pro" panose="020B0503030403020204" pitchFamily="34" charset="0"/>
              <a:ea typeface="Source Sans Pro" panose="020B0503030403020204" pitchFamily="34" charset="0"/>
              <a:cs typeface="+mn-cs"/>
            </a:endParaRPr>
          </a:p>
          <a:p>
            <a:endParaRPr lang="en-GB"/>
          </a:p>
          <a:p>
            <a:endParaRPr lang="en-GB"/>
          </a:p>
          <a:p>
            <a:r>
              <a:rPr lang="cy-GB" sz="1200" b="1" kern="1200">
                <a:solidFill>
                  <a:schemeClr val="tx1"/>
                </a:solidFill>
                <a:effectLst/>
                <a:latin typeface="+mn-lt"/>
                <a:ea typeface="+mn-ea"/>
                <a:cs typeface="+mn-cs"/>
              </a:rPr>
              <a:t>Diben y sesiwn </a:t>
            </a:r>
            <a:endParaRPr lang="en-GB" sz="1200" kern="1200">
              <a:solidFill>
                <a:schemeClr val="tx1"/>
              </a:solidFill>
              <a:effectLst/>
              <a:latin typeface="+mn-lt"/>
              <a:ea typeface="+mn-ea"/>
              <a:cs typeface="+mn-cs"/>
            </a:endParaRPr>
          </a:p>
          <a:p>
            <a:r>
              <a:rPr lang="cy-GB" sz="1200" kern="1200">
                <a:solidFill>
                  <a:schemeClr val="tx1"/>
                </a:solidFill>
                <a:effectLst/>
                <a:latin typeface="+mn-lt"/>
                <a:ea typeface="+mn-ea"/>
                <a:cs typeface="+mn-cs"/>
              </a:rPr>
              <a:t>Diben y sesiwn hon yw rhoi cyflwyniad i gyfranogwyr i’n hadnodd newydd (Mai 2026), a ddatblygwyd ar y cyd gan Estyn a QAA, ac a ariannwyd gan Medr, i gefnogi hunanwerthuso a gwelliant parhaus ar draws y system drydyddol yng Nghymru. </a:t>
            </a:r>
            <a:endParaRPr lang="en-GB" sz="1200" kern="1200">
              <a:solidFill>
                <a:schemeClr val="tx1"/>
              </a:solidFill>
              <a:effectLst/>
              <a:latin typeface="+mn-lt"/>
              <a:ea typeface="+mn-ea"/>
              <a:cs typeface="+mn-cs"/>
            </a:endParaRPr>
          </a:p>
          <a:p>
            <a:r>
              <a:rPr lang="cy-GB" sz="1200" kern="1200">
                <a:solidFill>
                  <a:schemeClr val="tx1"/>
                </a:solidFill>
                <a:effectLst/>
                <a:latin typeface="+mn-lt"/>
                <a:ea typeface="+mn-ea"/>
                <a:cs typeface="+mn-cs"/>
              </a:rPr>
              <a:t>Mae’r sesiwn yn rhoi cyfleoedd i gyfranogwyr ymgysylltu â’r canlynol: ein canfyddiadau am arfer hunanwerthuso bresennol yn y system drydyddol; ac argymhellion sector fesul sector ar gyfer gwella arfer hunanwerthuso. Hefyd, mae’n rhoi cyfle iddynt fyfyrio ar eu harfer hunanwerthuso eu hunain – ac arfer hunanwerthuso eu timau. Ymgynghorodd QAA ac Estyn yn helaeth â darparwyr am hyn yn ein hymweliadau ymgysylltu â’r  sector ac ymweliadau cyswllt yn ystod 2025-26, felly mae’n bosibl y bydd cyfranogwyr wedi dod ar draws iteriadau o’r egwyddorion yn rhan o’r ymweliadau hynny. </a:t>
            </a:r>
            <a:r>
              <a:rPr lang="cy-GB" sz="1200" b="1" kern="1200">
                <a:solidFill>
                  <a:schemeClr val="tx1"/>
                </a:solidFill>
                <a:effectLst/>
                <a:latin typeface="+mn-lt"/>
                <a:ea typeface="+mn-ea"/>
                <a:cs typeface="+mn-cs"/>
              </a:rPr>
              <a:t>Diolchwn i gydweithwyr ar draws y system drydyddol am eu cyfraniadau yn ystod cam datblygu’r gwaith</a:t>
            </a:r>
          </a:p>
          <a:p>
            <a:endParaRPr lang="cy-GB"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200" kern="1200">
                <a:solidFill>
                  <a:schemeClr val="tx1"/>
                </a:solidFill>
                <a:effectLst/>
                <a:latin typeface="+mn-lt"/>
                <a:ea typeface="+mn-ea"/>
                <a:cs typeface="+mn-cs"/>
              </a:rPr>
              <a:t>Sylwch – ’12 egwyddor hunanwerthuso’ sy’n sylfaen i’r adnodd. Bwriedir i’r egwyddorion allu cael eu cymhwyso ar draws yr amrywiaeth eang o ddarparwyr yn y sectorau trydyddol. </a:t>
            </a:r>
            <a:r>
              <a:rPr lang="cy-GB" sz="1200" b="1" kern="1200">
                <a:solidFill>
                  <a:schemeClr val="tx1"/>
                </a:solidFill>
                <a:effectLst/>
                <a:latin typeface="+mn-lt"/>
                <a:ea typeface="+mn-ea"/>
                <a:cs typeface="+mn-cs"/>
              </a:rPr>
              <a:t>Ni fwriedir iddynt fod yn ‘statudol’ – nid yw’n ofynnol i ddarparwyr eu defnyddio nhw na’r cwestiynau myfyriol sy’n cyd-fynd â nhw</a:t>
            </a:r>
            <a:r>
              <a:rPr lang="cy-GB" sz="1200" kern="1200">
                <a:solidFill>
                  <a:schemeClr val="tx1"/>
                </a:solidFill>
                <a:effectLst/>
                <a:latin typeface="+mn-lt"/>
                <a:ea typeface="+mn-ea"/>
                <a:cs typeface="+mn-cs"/>
              </a:rPr>
              <a:t>. Bwriedir iddynt lywio’n ffordd o feddwl, gan barchu’r gwahanol ymagweddau sy’n cael eu mabwysiadu gan sectorau gwahanol ac osgoi rhagnodiadau ‘unigol addas i bawb’ nad ydynt, efallai, yn berthnasol ym mhob sector.</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7C6D2BCA-D39A-42BA-AF54-E8AEC0B8D907}" type="slidenum">
              <a:rPr lang="en-GB" smtClean="0"/>
              <a:t>1</a:t>
            </a:fld>
            <a:endParaRPr lang="en-GB"/>
          </a:p>
        </p:txBody>
      </p:sp>
    </p:spTree>
    <p:extLst>
      <p:ext uri="{BB962C8B-B14F-4D97-AF65-F5344CB8AC3E}">
        <p14:creationId xmlns:p14="http://schemas.microsoft.com/office/powerpoint/2010/main" val="288962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495E7-2083-3091-99ED-19E634EF1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6CCCF-BD76-B85A-532B-FDF13B79D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A9133-3399-F058-A5BD-DCC1CA41442B}"/>
              </a:ext>
            </a:extLst>
          </p:cNvPr>
          <p:cNvSpPr>
            <a:spLocks noGrp="1"/>
          </p:cNvSpPr>
          <p:nvPr>
            <p:ph type="body" idx="1"/>
          </p:nvPr>
        </p:nvSpPr>
        <p:spPr/>
        <p:txBody>
          <a:bodyPr/>
          <a:lstStyle/>
          <a:p>
            <a:endParaRPr lang="en-GB" sz="1400" b="1" kern="1200">
              <a:solidFill>
                <a:schemeClr val="tx1"/>
              </a:solidFill>
              <a:effectLst/>
              <a:latin typeface="Source Sans Pro" panose="020B0503030403020204" pitchFamily="34" charset="0"/>
              <a:ea typeface="Source Sans Pro" panose="020B0503030403020204" pitchFamily="34" charset="0"/>
              <a:cs typeface="+mn-cs"/>
            </a:endParaRPr>
          </a:p>
          <a:p>
            <a:r>
              <a:rPr lang="en-GB" sz="1400" b="1" u="sng" kern="1200">
                <a:solidFill>
                  <a:schemeClr val="tx1"/>
                </a:solidFill>
                <a:effectLst/>
                <a:latin typeface="Source Sans Pro" panose="020B0503030403020204" pitchFamily="34" charset="0"/>
                <a:ea typeface="Source Sans Pro" panose="020B0503030403020204" pitchFamily="34" charset="0"/>
                <a:cs typeface="+mn-cs"/>
              </a:rPr>
              <a:t>Tutor notes </a:t>
            </a:r>
            <a:r>
              <a:rPr lang="en-GB" sz="1400" b="1" kern="1200">
                <a:solidFill>
                  <a:schemeClr val="tx1"/>
                </a:solidFill>
                <a:effectLst/>
                <a:latin typeface="Source Sans Pro" panose="020B0503030403020204" pitchFamily="34" charset="0"/>
                <a:ea typeface="Source Sans Pro" panose="020B0503030403020204" pitchFamily="34" charset="0"/>
                <a:cs typeface="+mn-cs"/>
              </a:rPr>
              <a:t>(</a:t>
            </a:r>
            <a:r>
              <a:rPr lang="en-GB" sz="1200" b="0" i="0" kern="1200" err="1">
                <a:solidFill>
                  <a:schemeClr val="tx1"/>
                </a:solidFill>
                <a:effectLst/>
                <a:latin typeface="+mn-lt"/>
                <a:ea typeface="+mn-ea"/>
                <a:cs typeface="+mn-cs"/>
              </a:rPr>
              <a:t>Sgroli</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i</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lawr</a:t>
            </a:r>
            <a:r>
              <a:rPr lang="en-GB" sz="1200" b="0" i="0" kern="1200">
                <a:solidFill>
                  <a:schemeClr val="tx1"/>
                </a:solidFill>
                <a:effectLst/>
                <a:latin typeface="+mn-lt"/>
                <a:ea typeface="+mn-ea"/>
                <a:cs typeface="+mn-cs"/>
              </a:rPr>
              <a:t> am </a:t>
            </a:r>
            <a:r>
              <a:rPr lang="en-GB" sz="1200" b="0" i="0" kern="1200" err="1">
                <a:solidFill>
                  <a:schemeClr val="tx1"/>
                </a:solidFill>
                <a:effectLst/>
                <a:latin typeface="+mn-lt"/>
                <a:ea typeface="+mn-ea"/>
                <a:cs typeface="+mn-cs"/>
              </a:rPr>
              <a:t>Gymraeg</a:t>
            </a:r>
            <a:r>
              <a:rPr lang="en-GB" sz="1200" b="0" i="0" kern="1200">
                <a:solidFill>
                  <a:schemeClr val="tx1"/>
                </a:solidFill>
                <a:effectLst/>
                <a:latin typeface="+mn-lt"/>
                <a:ea typeface="+mn-ea"/>
                <a:cs typeface="+mn-cs"/>
              </a:rPr>
              <a:t>)</a:t>
            </a:r>
          </a:p>
          <a:p>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r>
              <a:rPr lang="en-GB" sz="1400" b="1" kern="1200">
                <a:solidFill>
                  <a:schemeClr val="tx1"/>
                </a:solidFill>
                <a:effectLst/>
                <a:latin typeface="Source Sans Pro" panose="020B0503030403020204" pitchFamily="34" charset="0"/>
                <a:ea typeface="Source Sans Pro" panose="020B0503030403020204" pitchFamily="34" charset="0"/>
                <a:cs typeface="+mn-cs"/>
              </a:rPr>
              <a:t>Overview of the session</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r>
              <a:rPr lang="en-GB" sz="1400" kern="1200">
                <a:solidFill>
                  <a:schemeClr val="tx1"/>
                </a:solidFill>
                <a:effectLst/>
                <a:latin typeface="Source Sans Pro" panose="020B0503030403020204" pitchFamily="34" charset="0"/>
                <a:ea typeface="Source Sans Pro" panose="020B0503030403020204" pitchFamily="34" charset="0"/>
                <a:cs typeface="+mn-cs"/>
              </a:rPr>
              <a:t>The session is planned to take a minimum of one hour, but the activity exploring the principles and using the reflective questions could be extended to a half-day or longer session If required.  It is intended to facilitate discussion and reflection but could equally be used as a self-study resource. The session includes:</a:t>
            </a:r>
          </a:p>
          <a:p>
            <a:pPr marL="171450" lvl="0" indent="-171450">
              <a:buFont typeface="Arial" panose="020B0604020202020204" pitchFamily="34" charset="0"/>
              <a:buChar char="•"/>
            </a:pPr>
            <a:r>
              <a:rPr lang="en-GB" sz="1400" kern="1200">
                <a:solidFill>
                  <a:schemeClr val="tx1"/>
                </a:solidFill>
                <a:effectLst/>
                <a:latin typeface="Source Sans Pro" panose="020B0503030403020204" pitchFamily="34" charset="0"/>
                <a:ea typeface="Source Sans Pro" panose="020B0503030403020204" pitchFamily="34" charset="0"/>
                <a:cs typeface="+mn-cs"/>
              </a:rPr>
              <a:t>An overview of the different sections of the resource</a:t>
            </a:r>
          </a:p>
          <a:p>
            <a:pPr marL="171450" lvl="0" indent="-171450">
              <a:buFont typeface="Arial" panose="020B0604020202020204" pitchFamily="34" charset="0"/>
              <a:buChar char="•"/>
            </a:pPr>
            <a:r>
              <a:rPr lang="en-GB" sz="1400" kern="1200">
                <a:solidFill>
                  <a:schemeClr val="tx1"/>
                </a:solidFill>
                <a:effectLst/>
                <a:latin typeface="Source Sans Pro" panose="020B0503030403020204" pitchFamily="34" charset="0"/>
                <a:ea typeface="Source Sans Pro" panose="020B0503030403020204" pitchFamily="34" charset="0"/>
                <a:cs typeface="+mn-cs"/>
              </a:rPr>
              <a:t>Discussion about the current self-evaluation and improvement planning practice, and strengths and areas for improvement, by sector.  This can be focussed on any of the sectors, as required</a:t>
            </a:r>
          </a:p>
          <a:p>
            <a:pPr marL="171450" lvl="0" indent="-171450">
              <a:buFont typeface="Arial" panose="020B0604020202020204" pitchFamily="34" charset="0"/>
              <a:buChar char="•"/>
            </a:pPr>
            <a:r>
              <a:rPr lang="en-GB" sz="1400" kern="1200">
                <a:solidFill>
                  <a:schemeClr val="tx1"/>
                </a:solidFill>
                <a:effectLst/>
                <a:latin typeface="Source Sans Pro" panose="020B0503030403020204" pitchFamily="34" charset="0"/>
                <a:ea typeface="Source Sans Pro" panose="020B0503030403020204" pitchFamily="34" charset="0"/>
                <a:cs typeface="+mn-cs"/>
              </a:rPr>
              <a:t>Discussion about the sector-based recommendations for improving self-evaluation and improvement planning  </a:t>
            </a:r>
          </a:p>
          <a:p>
            <a:pPr marL="171450" lvl="0" indent="-171450">
              <a:buFont typeface="Arial" panose="020B0604020202020204" pitchFamily="34" charset="0"/>
              <a:buChar char="•"/>
            </a:pPr>
            <a:r>
              <a:rPr lang="en-GB" sz="1400" kern="1200">
                <a:solidFill>
                  <a:schemeClr val="tx1"/>
                </a:solidFill>
                <a:effectLst/>
                <a:latin typeface="Source Sans Pro" panose="020B0503030403020204" pitchFamily="34" charset="0"/>
                <a:ea typeface="Source Sans Pro" panose="020B0503030403020204" pitchFamily="34" charset="0"/>
                <a:cs typeface="+mn-cs"/>
              </a:rPr>
              <a:t>Activity exploring the principles</a:t>
            </a:r>
          </a:p>
          <a:p>
            <a:pPr marL="171450" lvl="0" indent="-171450">
              <a:buFont typeface="Arial" panose="020B0604020202020204" pitchFamily="34" charset="0"/>
              <a:buChar char="•"/>
            </a:pPr>
            <a:r>
              <a:rPr lang="en-GB" sz="1400" kern="1200">
                <a:solidFill>
                  <a:schemeClr val="tx1"/>
                </a:solidFill>
                <a:effectLst/>
                <a:latin typeface="Source Sans Pro" panose="020B0503030403020204" pitchFamily="34" charset="0"/>
                <a:ea typeface="Source Sans Pro" panose="020B0503030403020204" pitchFamily="34" charset="0"/>
                <a:cs typeface="+mn-cs"/>
              </a:rPr>
              <a:t>Activity using the reflective questions associated with the principles</a:t>
            </a:r>
          </a:p>
          <a:p>
            <a:endParaRPr lang="en-GB" sz="1400" b="1" kern="1200">
              <a:solidFill>
                <a:schemeClr val="tx1"/>
              </a:solidFill>
              <a:effectLst/>
              <a:latin typeface="Source Sans Pro" panose="020B0503030403020204" pitchFamily="34" charset="0"/>
              <a:ea typeface="Source Sans Pro" panose="020B0503030403020204" pitchFamily="34" charset="0"/>
              <a:cs typeface="+mn-cs"/>
            </a:endParaRPr>
          </a:p>
          <a:p>
            <a:r>
              <a:rPr lang="en-GB" sz="1400" b="1" kern="1200">
                <a:solidFill>
                  <a:schemeClr val="tx1"/>
                </a:solidFill>
                <a:effectLst/>
                <a:latin typeface="Source Sans Pro" panose="020B0503030403020204" pitchFamily="34" charset="0"/>
                <a:ea typeface="Source Sans Pro" panose="020B0503030403020204" pitchFamily="34" charset="0"/>
                <a:cs typeface="+mn-cs"/>
              </a:rPr>
              <a:t>Resources</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pPr marL="171450" indent="-171450">
              <a:buFont typeface="Arial" panose="020B0604020202020204" pitchFamily="34" charset="0"/>
              <a:buChar char="•"/>
            </a:pPr>
            <a:r>
              <a:rPr lang="en-GB" sz="1400" kern="1200">
                <a:solidFill>
                  <a:schemeClr val="tx1"/>
                </a:solidFill>
                <a:effectLst/>
                <a:latin typeface="Source Sans Pro" panose="020B0503030403020204" pitchFamily="34" charset="0"/>
                <a:ea typeface="Source Sans Pro" panose="020B0503030403020204" pitchFamily="34" charset="0"/>
                <a:cs typeface="+mn-cs"/>
              </a:rPr>
              <a:t>The session can be presented largely using the microsite – the image on the slide links directly to the Welsh and English versions of site. The URL and a QR code are also shown.</a:t>
            </a:r>
            <a:r>
              <a:rPr lang="en-GB" sz="1400" b="1" kern="1200">
                <a:solidFill>
                  <a:schemeClr val="tx1"/>
                </a:solidFill>
                <a:effectLst/>
                <a:latin typeface="Source Sans Pro" panose="020B0503030403020204" pitchFamily="34" charset="0"/>
                <a:ea typeface="Source Sans Pro" panose="020B0503030403020204" pitchFamily="34" charset="0"/>
                <a:cs typeface="+mn-cs"/>
              </a:rPr>
              <a:t>  </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pPr marL="171450" indent="-171450">
              <a:buFont typeface="Arial" panose="020B0604020202020204" pitchFamily="34" charset="0"/>
              <a:buChar char="•"/>
            </a:pPr>
            <a:r>
              <a:rPr lang="en-US" sz="1400" kern="1200">
                <a:solidFill>
                  <a:schemeClr val="tx1"/>
                </a:solidFill>
                <a:effectLst/>
                <a:latin typeface="Source Sans Pro" panose="020B0503030403020204" pitchFamily="34" charset="0"/>
                <a:ea typeface="Source Sans Pro" panose="020B0503030403020204" pitchFamily="34" charset="0"/>
                <a:cs typeface="+mn-cs"/>
              </a:rPr>
              <a:t>Printable copies of the principles and the reflective questions are available on the microsite – it may be helpful to print and distribute these at this point. Alternatively, if enough delegates have laptops with internet connection, you could ask them to explore the principles themselves.</a:t>
            </a:r>
          </a:p>
          <a:p>
            <a:pPr marL="0" indent="0">
              <a:buFont typeface="Arial" panose="020B0604020202020204" pitchFamily="34" charset="0"/>
              <a:buNone/>
            </a:pP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r>
              <a:rPr lang="en-GB" sz="1400" b="1" kern="1200">
                <a:solidFill>
                  <a:schemeClr val="tx1"/>
                </a:solidFill>
                <a:effectLst/>
                <a:latin typeface="Source Sans Pro" panose="020B0503030403020204" pitchFamily="34" charset="0"/>
                <a:ea typeface="Source Sans Pro" panose="020B0503030403020204" pitchFamily="34" charset="0"/>
                <a:cs typeface="+mn-cs"/>
              </a:rPr>
              <a:t>Lesson plan</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pPr marL="228600" lvl="0" indent="-228600">
              <a:buFont typeface="+mj-lt"/>
              <a:buAutoNum type="arabicPeriod"/>
            </a:pPr>
            <a:r>
              <a:rPr lang="en-GB" sz="1400" kern="1200">
                <a:solidFill>
                  <a:schemeClr val="tx1"/>
                </a:solidFill>
                <a:effectLst/>
                <a:latin typeface="Source Sans Pro" panose="020B0503030403020204" pitchFamily="34" charset="0"/>
                <a:ea typeface="Source Sans Pro" panose="020B0503030403020204" pitchFamily="34" charset="0"/>
                <a:cs typeface="+mn-cs"/>
              </a:rPr>
              <a:t>INTRODUCTION – Explain the purpose of the session (as above). Clink on the link in the slide, which will take you to the microsite hosted on the Estyn website</a:t>
            </a:r>
          </a:p>
          <a:p>
            <a:pPr marL="228600" lvl="0" indent="-228600">
              <a:buFont typeface="+mj-lt"/>
              <a:buAutoNum type="arabicPeriod"/>
            </a:pPr>
            <a:r>
              <a:rPr lang="en-GB" sz="1400" kern="1200">
                <a:solidFill>
                  <a:schemeClr val="tx1"/>
                </a:solidFill>
                <a:effectLst/>
                <a:latin typeface="Source Sans Pro" panose="020B0503030403020204" pitchFamily="34" charset="0"/>
                <a:ea typeface="Source Sans Pro" panose="020B0503030403020204" pitchFamily="34" charset="0"/>
                <a:cs typeface="+mn-cs"/>
              </a:rPr>
              <a:t>Give an overview of the different sections of the resource. The main focus of the session will be the sections on current self-evaluation practice, opportunities for strengthening self-evaluation and the principles and their associated reflective questions. But don’t forget to highlight the sections with literature review and glossary, and the role of QAA, Estyn and Medr in the system. These sections can be explored in detail by delegates in their own time, as required.  The literature review, in particular, is a useful resource for anyone wishing to explore the underpinning theory relating to this work [5 mins]</a:t>
            </a:r>
          </a:p>
          <a:p>
            <a:pPr marL="228600" indent="-228600">
              <a:buFont typeface="+mj-lt"/>
              <a:buAutoNum type="arabicPeriod"/>
            </a:pPr>
            <a:r>
              <a:rPr lang="en-US" sz="1400" kern="1200">
                <a:solidFill>
                  <a:schemeClr val="tx1"/>
                </a:solidFill>
                <a:effectLst/>
                <a:latin typeface="Source Sans Pro"/>
                <a:ea typeface="Source Sans Pro"/>
              </a:rPr>
              <a:t>DISCUSSION - Go into the section titled, ‘Current self-evaluation practice in the tertiary sector in Wales’. This gives an overview of each of the sectors in the tertiary system under Medr oversight and gives sector-level detail about strengths and AfIs for the ‘Estyn sectors’ (FE, ALC, school sixth forms, LGES, Apprenticeships) and the HE sector</a:t>
            </a:r>
            <a:r>
              <a:rPr lang="en-US" sz="1400">
                <a:latin typeface="Source Sans Pro"/>
                <a:ea typeface="Source Sans Pro"/>
              </a:rPr>
              <a:t>, </a:t>
            </a:r>
            <a:r>
              <a:rPr lang="en-US" sz="1400" kern="1200">
                <a:solidFill>
                  <a:schemeClr val="tx1"/>
                </a:solidFill>
                <a:effectLst/>
                <a:latin typeface="Source Sans Pro"/>
                <a:ea typeface="Source Sans Pro"/>
              </a:rPr>
              <a:t>which is reviewed by QAA</a:t>
            </a:r>
            <a:r>
              <a:rPr lang="en-US" sz="1400">
                <a:latin typeface="Source Sans Pro"/>
                <a:ea typeface="Source Sans Pro"/>
              </a:rPr>
              <a:t>.</a:t>
            </a:r>
            <a:r>
              <a:rPr lang="en-US" sz="1400" kern="1200">
                <a:solidFill>
                  <a:schemeClr val="tx1"/>
                </a:solidFill>
                <a:effectLst/>
                <a:latin typeface="Source Sans Pro"/>
                <a:ea typeface="Source Sans Pro"/>
              </a:rPr>
              <a:t> Choose sectors relevant to your session.  Invite delegates to discuss the findings – how do they relate to their own organisations? [10 mins]</a:t>
            </a:r>
            <a:endParaRPr lang="en-GB" sz="1400" kern="1200">
              <a:solidFill>
                <a:schemeClr val="tx1"/>
              </a:solidFill>
              <a:effectLst/>
              <a:latin typeface="Source Sans Pro"/>
              <a:ea typeface="Source Sans Pro"/>
            </a:endParaRPr>
          </a:p>
          <a:p>
            <a:pPr marL="228600" lvl="0" indent="-228600">
              <a:buFont typeface="+mj-lt"/>
              <a:buAutoNum type="arabicPeriod"/>
            </a:pPr>
            <a:r>
              <a:rPr lang="en-US" sz="1400" kern="1200">
                <a:solidFill>
                  <a:schemeClr val="tx1"/>
                </a:solidFill>
                <a:effectLst/>
                <a:latin typeface="Source Sans Pro" panose="020B0503030403020204" pitchFamily="34" charset="0"/>
                <a:ea typeface="Source Sans Pro" panose="020B0503030403020204" pitchFamily="34" charset="0"/>
                <a:cs typeface="+mn-cs"/>
              </a:rPr>
              <a:t>DISCUSSION - Next, go into the section titled ‘Opportunities for strengthening self-evaluation and improvement’  This section includes system- and sector-level recommendations about where to focus improvement activity in relation to self-evaluation and improvement planning.  Choose sector/s of interest and invite delegates to discuss. Are the recommendations pertinent to their own organisation. If not, what would be? [5 – 10 mins]</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pPr marL="228600" lvl="0" indent="-228600">
              <a:buFont typeface="+mj-lt"/>
              <a:buAutoNum type="arabicPeriod"/>
            </a:pPr>
            <a:r>
              <a:rPr lang="en-US" sz="1400" kern="1200">
                <a:solidFill>
                  <a:schemeClr val="tx1"/>
                </a:solidFill>
                <a:effectLst/>
                <a:latin typeface="Source Sans Pro" panose="020B0503030403020204" pitchFamily="34" charset="0"/>
                <a:ea typeface="Source Sans Pro" panose="020B0503030403020204" pitchFamily="34" charset="0"/>
                <a:cs typeface="+mn-cs"/>
              </a:rPr>
              <a:t>ACTIVITY – In this activity, delegates explore the 12 principles then use the associated reflective questions to reflect on their own self-evaluation practice.  If you click on any of the 12 principles, it will open into a new window. Each principle has some explanatory text, and a set of reflective questions that are designed to prompt thinking and reflection.  </a:t>
            </a:r>
            <a:r>
              <a:rPr lang="en-US" sz="1400" b="1" kern="1200">
                <a:solidFill>
                  <a:schemeClr val="tx1"/>
                </a:solidFill>
                <a:effectLst/>
                <a:latin typeface="Source Sans Pro" panose="020B0503030403020204" pitchFamily="34" charset="0"/>
                <a:ea typeface="Source Sans Pro" panose="020B0503030403020204" pitchFamily="34" charset="0"/>
                <a:cs typeface="+mn-cs"/>
              </a:rPr>
              <a:t>Please </a:t>
            </a:r>
            <a:r>
              <a:rPr lang="en-US" sz="1400" b="1" kern="1200" err="1">
                <a:solidFill>
                  <a:schemeClr val="tx1"/>
                </a:solidFill>
                <a:effectLst/>
                <a:latin typeface="Source Sans Pro" panose="020B0503030403020204" pitchFamily="34" charset="0"/>
                <a:ea typeface="Source Sans Pro" panose="020B0503030403020204" pitchFamily="34" charset="0"/>
                <a:cs typeface="+mn-cs"/>
              </a:rPr>
              <a:t>emphasise</a:t>
            </a:r>
            <a:r>
              <a:rPr lang="en-US" sz="1400" b="1" kern="1200">
                <a:solidFill>
                  <a:schemeClr val="tx1"/>
                </a:solidFill>
                <a:effectLst/>
                <a:latin typeface="Source Sans Pro" panose="020B0503030403020204" pitchFamily="34" charset="0"/>
                <a:ea typeface="Source Sans Pro" panose="020B0503030403020204" pitchFamily="34" charset="0"/>
                <a:cs typeface="+mn-cs"/>
              </a:rPr>
              <a:t> that these are not ‘statutory’. They are intended to be helpful, not a requirement, not a new inspection/review framework. </a:t>
            </a:r>
            <a:r>
              <a:rPr lang="en-US" sz="1400" kern="1200">
                <a:solidFill>
                  <a:schemeClr val="tx1"/>
                </a:solidFill>
                <a:effectLst/>
                <a:latin typeface="Source Sans Pro" panose="020B0503030403020204" pitchFamily="34" charset="0"/>
                <a:ea typeface="Source Sans Pro" panose="020B0503030403020204" pitchFamily="34" charset="0"/>
                <a:cs typeface="+mn-cs"/>
              </a:rPr>
              <a:t>You might like to choose (or ask delegates to choose) two or three principles to illustrate how the principles are structured. What do they think? To what extent do these principles reflect the way they or their organisations approach self-evaluation? [10 - 15 mins]</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pPr marL="228600" lvl="0" indent="-228600">
              <a:buFont typeface="+mj-lt"/>
              <a:buAutoNum type="arabicPeriod"/>
            </a:pPr>
            <a:r>
              <a:rPr lang="en-US" sz="1400" kern="1200">
                <a:solidFill>
                  <a:schemeClr val="tx1"/>
                </a:solidFill>
                <a:effectLst/>
                <a:latin typeface="Source Sans Pro" panose="020B0503030403020204" pitchFamily="34" charset="0"/>
                <a:ea typeface="Source Sans Pro" panose="020B0503030403020204" pitchFamily="34" charset="0"/>
                <a:cs typeface="+mn-cs"/>
              </a:rPr>
              <a:t>ACTIVITY - The final activity is to use the reflective questions associated with each principle.  Delegates should work in small groups/pairs, pick two or three principles to work with, and use the reflective questions to consider their own practice – at individual, departmental or </a:t>
            </a:r>
            <a:r>
              <a:rPr lang="en-US" sz="1400" kern="1200" err="1">
                <a:solidFill>
                  <a:schemeClr val="tx1"/>
                </a:solidFill>
                <a:effectLst/>
                <a:latin typeface="Source Sans Pro" panose="020B0503030403020204" pitchFamily="34" charset="0"/>
                <a:ea typeface="Source Sans Pro" panose="020B0503030403020204" pitchFamily="34" charset="0"/>
                <a:cs typeface="+mn-cs"/>
              </a:rPr>
              <a:t>organisational</a:t>
            </a:r>
            <a:r>
              <a:rPr lang="en-US" sz="1400" kern="1200">
                <a:solidFill>
                  <a:schemeClr val="tx1"/>
                </a:solidFill>
                <a:effectLst/>
                <a:latin typeface="Source Sans Pro" panose="020B0503030403020204" pitchFamily="34" charset="0"/>
                <a:ea typeface="Source Sans Pro" panose="020B0503030403020204" pitchFamily="34" charset="0"/>
                <a:cs typeface="+mn-cs"/>
              </a:rPr>
              <a:t> level.  Ensure that the activity is not presented as a ‘test’ or as a regulatory requirement: the intention is to prompt thinking.  After a period of discussion, invite delegates to share their reflections. Are there common features? How could delegates use these prompts with their colleagues ‘back at base’? [20 – 30 mins]</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pPr marL="228600" lvl="0" indent="-228600">
              <a:buFont typeface="+mj-lt"/>
              <a:buAutoNum type="arabicPeriod"/>
            </a:pPr>
            <a:r>
              <a:rPr lang="en-US" sz="1400" kern="1200">
                <a:solidFill>
                  <a:schemeClr val="tx1"/>
                </a:solidFill>
                <a:effectLst/>
                <a:latin typeface="Source Sans Pro" panose="020B0503030403020204" pitchFamily="34" charset="0"/>
                <a:ea typeface="Source Sans Pro" panose="020B0503030403020204" pitchFamily="34" charset="0"/>
                <a:cs typeface="+mn-cs"/>
              </a:rPr>
              <a:t>CONCLUSION – The intention is that users can scale  and adapt this activity as required, to involve leaders, colleagues, learners. Estyn and QAA intend to add further resources and case studies over time.  Keep an eye out for updates.</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endParaRPr lang="en-US" sz="1400" b="1" kern="1200">
              <a:solidFill>
                <a:schemeClr val="tx1"/>
              </a:solidFill>
              <a:effectLst/>
              <a:latin typeface="Source Sans Pro" panose="020B0503030403020204" pitchFamily="34" charset="0"/>
              <a:ea typeface="Source Sans Pro" panose="020B0503030403020204" pitchFamily="34" charset="0"/>
              <a:cs typeface="+mn-cs"/>
            </a:endParaRPr>
          </a:p>
          <a:p>
            <a:r>
              <a:rPr lang="en-US" sz="1400" b="1" kern="1200">
                <a:solidFill>
                  <a:schemeClr val="tx1"/>
                </a:solidFill>
                <a:effectLst/>
                <a:latin typeface="Source Sans Pro" panose="020B0503030403020204" pitchFamily="34" charset="0"/>
                <a:ea typeface="Source Sans Pro" panose="020B0503030403020204" pitchFamily="34" charset="0"/>
                <a:cs typeface="+mn-cs"/>
              </a:rPr>
              <a:t>Notes</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pPr marL="171450" lvl="0" indent="-171450">
              <a:buFont typeface="Arial" panose="020B0604020202020204" pitchFamily="34" charset="0"/>
              <a:buChar char="•"/>
            </a:pPr>
            <a:r>
              <a:rPr lang="en-US" sz="1400" kern="1200">
                <a:solidFill>
                  <a:schemeClr val="tx1"/>
                </a:solidFill>
                <a:effectLst/>
                <a:latin typeface="Source Sans Pro" panose="020B0503030403020204" pitchFamily="34" charset="0"/>
                <a:ea typeface="Source Sans Pro" panose="020B0503030403020204" pitchFamily="34" charset="0"/>
                <a:cs typeface="+mn-cs"/>
              </a:rPr>
              <a:t>This work was carried out collaboratively by Estyn and QAA and funded by Medr. It is a deliberate attempt to bring together thinking and understanding about self-evaluation across the tertiary system. </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pPr marL="171450" lvl="0" indent="-171450">
              <a:buFont typeface="Arial" panose="020B0604020202020204" pitchFamily="34" charset="0"/>
              <a:buChar char="•"/>
            </a:pPr>
            <a:r>
              <a:rPr lang="en-US" sz="1400" kern="1200">
                <a:solidFill>
                  <a:schemeClr val="tx1"/>
                </a:solidFill>
                <a:effectLst/>
                <a:latin typeface="Source Sans Pro" panose="020B0503030403020204" pitchFamily="34" charset="0"/>
                <a:ea typeface="Source Sans Pro" panose="020B0503030403020204" pitchFamily="34" charset="0"/>
                <a:cs typeface="+mn-cs"/>
              </a:rPr>
              <a:t>The principles are numbered from 1 to 12. The numbers do not represent a hierarchy – they are just there to help with shorthand thinking about the principles. Principle 12, for example, is no less important that Principle 1.</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pPr marL="171450" lvl="0" indent="-171450">
              <a:buFont typeface="Arial" panose="020B0604020202020204" pitchFamily="34" charset="0"/>
              <a:buChar char="•"/>
            </a:pPr>
            <a:r>
              <a:rPr lang="en-US" sz="1400" kern="1200">
                <a:solidFill>
                  <a:schemeClr val="tx1"/>
                </a:solidFill>
                <a:effectLst/>
                <a:latin typeface="Source Sans Pro" panose="020B0503030403020204" pitchFamily="34" charset="0"/>
                <a:ea typeface="Source Sans Pro" panose="020B0503030403020204" pitchFamily="34" charset="0"/>
                <a:cs typeface="+mn-cs"/>
              </a:rPr>
              <a:t>If you refer to the microsite, please use the following: Author - QAA and Estyn; Year – 2026; Title - Self-evaluation and continuous improvement in the tertiary system in Wales; URL - https://estyn.gov.wales/self-evaluation-and-continuous-improvement-in-the-tertiary-system-in-wales/ </a:t>
            </a:r>
            <a:endParaRPr lang="en-GB" sz="1400" kern="1200">
              <a:solidFill>
                <a:schemeClr val="tx1"/>
              </a:solidFill>
              <a:effectLst/>
              <a:latin typeface="Source Sans Pro" panose="020B0503030403020204" pitchFamily="34" charset="0"/>
              <a:ea typeface="Source Sans Pro" panose="020B0503030403020204" pitchFamily="34" charset="0"/>
              <a:cs typeface="+mn-cs"/>
            </a:endParaRPr>
          </a:p>
          <a:p>
            <a:pPr marL="0" indent="0">
              <a:buFont typeface="Arial" panose="020B0604020202020204" pitchFamily="34" charset="0"/>
              <a:buNone/>
            </a:pPr>
            <a:endParaRPr lang="en-US" sz="1200"/>
          </a:p>
          <a:p>
            <a:pPr marL="0" indent="0">
              <a:buFont typeface="Arial" panose="020B0604020202020204" pitchFamily="34" charset="0"/>
              <a:buNone/>
            </a:pPr>
            <a:endParaRPr lang="en-US" sz="1200"/>
          </a:p>
          <a:p>
            <a:r>
              <a:rPr lang="cy-GB" sz="1600" b="1" u="sng" kern="1200">
                <a:solidFill>
                  <a:schemeClr val="tx1"/>
                </a:solidFill>
                <a:effectLst/>
                <a:latin typeface="+mn-lt"/>
                <a:ea typeface="+mn-ea"/>
                <a:cs typeface="+mn-cs"/>
              </a:rPr>
              <a:t>Nodiadau’r tiwtor</a:t>
            </a:r>
          </a:p>
          <a:p>
            <a:endParaRPr lang="en-GB" sz="1200" kern="1200">
              <a:solidFill>
                <a:schemeClr val="tx1"/>
              </a:solidFill>
              <a:effectLst/>
              <a:latin typeface="+mn-lt"/>
              <a:ea typeface="+mn-ea"/>
              <a:cs typeface="+mn-cs"/>
            </a:endParaRPr>
          </a:p>
          <a:p>
            <a:r>
              <a:rPr lang="cy-GB" sz="1200" b="1" kern="1200">
                <a:solidFill>
                  <a:schemeClr val="tx1"/>
                </a:solidFill>
                <a:effectLst/>
                <a:latin typeface="+mn-lt"/>
                <a:ea typeface="+mn-ea"/>
                <a:cs typeface="+mn-cs"/>
              </a:rPr>
              <a:t>Trosolwg o’r sesiwn </a:t>
            </a:r>
            <a:endParaRPr lang="en-GB" sz="1200" kern="1200">
              <a:solidFill>
                <a:schemeClr val="tx1"/>
              </a:solidFill>
              <a:effectLst/>
              <a:latin typeface="+mn-lt"/>
              <a:ea typeface="+mn-ea"/>
              <a:cs typeface="+mn-cs"/>
            </a:endParaRPr>
          </a:p>
          <a:p>
            <a:r>
              <a:rPr lang="cy-GB" sz="1200" kern="1200">
                <a:solidFill>
                  <a:schemeClr val="tx1"/>
                </a:solidFill>
                <a:effectLst/>
                <a:latin typeface="+mn-lt"/>
                <a:ea typeface="+mn-ea"/>
                <a:cs typeface="+mn-cs"/>
              </a:rPr>
              <a:t>Bwriedir i’r sesiwn gymryd o leiaf awr, ond gallai’r gweithgarwch sy’n archwilio’r egwyddorion a defnyddio’r cwestiynau myfyriol gael ei ymestyn i sesiwn hanner diwrnod neu’n hwy, pe byddai angen. Bwriedir iddi hwyluso trafodaeth a myfyrdod, ond yn yr un modd gellid ei defnyddio’n  adnodd hunanastudio. </a:t>
            </a:r>
            <a:endParaRPr lang="en-GB" sz="1200" kern="1200">
              <a:solidFill>
                <a:schemeClr val="tx1"/>
              </a:solidFill>
              <a:effectLst/>
              <a:latin typeface="+mn-lt"/>
              <a:ea typeface="+mn-ea"/>
              <a:cs typeface="+mn-cs"/>
            </a:endParaRPr>
          </a:p>
          <a:p>
            <a:endParaRPr lang="cy-GB" sz="1200" kern="1200">
              <a:solidFill>
                <a:schemeClr val="tx1"/>
              </a:solidFill>
              <a:effectLst/>
              <a:latin typeface="+mn-lt"/>
              <a:ea typeface="+mn-ea"/>
              <a:cs typeface="+mn-cs"/>
            </a:endParaRPr>
          </a:p>
          <a:p>
            <a:r>
              <a:rPr lang="cy-GB" sz="1200" kern="1200">
                <a:solidFill>
                  <a:schemeClr val="tx1"/>
                </a:solidFill>
                <a:effectLst/>
                <a:latin typeface="+mn-lt"/>
                <a:ea typeface="+mn-ea"/>
                <a:cs typeface="+mn-cs"/>
              </a:rPr>
              <a:t>Mae’r sesiwn yn cynnwys:</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a:solidFill>
                  <a:schemeClr val="tx1"/>
                </a:solidFill>
                <a:effectLst/>
                <a:latin typeface="+mn-lt"/>
                <a:ea typeface="+mn-ea"/>
                <a:cs typeface="+mn-cs"/>
              </a:rPr>
              <a:t>Trosolwg o wahanol adrannau’r adnodd </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a:solidFill>
                  <a:schemeClr val="tx1"/>
                </a:solidFill>
                <a:effectLst/>
                <a:latin typeface="+mn-lt"/>
                <a:ea typeface="+mn-ea"/>
                <a:cs typeface="+mn-cs"/>
              </a:rPr>
              <a:t>Trafodaeth am yr arfer bresennol o ran hunanwerthuso a chynllunio gwelliant, a chryfderau a meysydd i’w gwella, yn ôl sector. Gall hyn ganolbwyntio ar unrhyw un o’r sectorau, fel y bo angen   </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a:solidFill>
                  <a:schemeClr val="tx1"/>
                </a:solidFill>
                <a:effectLst/>
                <a:latin typeface="+mn-lt"/>
                <a:ea typeface="+mn-ea"/>
                <a:cs typeface="+mn-cs"/>
              </a:rPr>
              <a:t>Trafodaeth am yr argymhellion fesul sector ar gyfer gwella hunanwerthuso a chynllunio gwelliant </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a:solidFill>
                  <a:schemeClr val="tx1"/>
                </a:solidFill>
                <a:effectLst/>
                <a:latin typeface="+mn-lt"/>
                <a:ea typeface="+mn-ea"/>
                <a:cs typeface="+mn-cs"/>
              </a:rPr>
              <a:t>Gweithgaredd yn archwilio’r egwyddorion </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a:solidFill>
                  <a:schemeClr val="tx1"/>
                </a:solidFill>
                <a:effectLst/>
                <a:latin typeface="+mn-lt"/>
                <a:ea typeface="+mn-ea"/>
                <a:cs typeface="+mn-cs"/>
              </a:rPr>
              <a:t>Gweithgaredd yn defnyddio’r cwestiynau myfyriol sy’n gysylltiedig â’r egwyddorion </a:t>
            </a:r>
            <a:endParaRPr lang="en-GB" sz="1200" kern="1200">
              <a:solidFill>
                <a:schemeClr val="tx1"/>
              </a:solidFill>
              <a:effectLst/>
              <a:latin typeface="+mn-lt"/>
              <a:ea typeface="+mn-ea"/>
              <a:cs typeface="+mn-cs"/>
            </a:endParaRPr>
          </a:p>
          <a:p>
            <a:endParaRPr lang="cy-GB" sz="1200" b="1" kern="1200">
              <a:solidFill>
                <a:schemeClr val="tx1"/>
              </a:solidFill>
              <a:effectLst/>
              <a:latin typeface="+mn-lt"/>
              <a:ea typeface="+mn-ea"/>
              <a:cs typeface="+mn-cs"/>
            </a:endParaRPr>
          </a:p>
          <a:p>
            <a:r>
              <a:rPr lang="cy-GB" sz="1200" b="1" kern="1200">
                <a:solidFill>
                  <a:schemeClr val="tx1"/>
                </a:solidFill>
                <a:effectLst/>
                <a:latin typeface="+mn-lt"/>
                <a:ea typeface="+mn-ea"/>
                <a:cs typeface="+mn-cs"/>
              </a:rPr>
              <a:t>Adnoddau </a:t>
            </a: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cy-GB" sz="1200" kern="1200">
                <a:solidFill>
                  <a:schemeClr val="tx1"/>
                </a:solidFill>
                <a:effectLst/>
                <a:latin typeface="+mn-lt"/>
                <a:ea typeface="+mn-ea"/>
                <a:cs typeface="+mn-cs"/>
              </a:rPr>
              <a:t>Gellir cyfywno’r sesiwn, i raddau helaeth, trwy ddefnyddio’r ficrowefan – mae’r ddelwedd ar y sleid yn cysylltu’n uniongyrchol â fersiynau Cymraeg a Saesneg y wefan. Dangosir yr URL a chod QR hefyd.</a:t>
            </a:r>
            <a:r>
              <a:rPr lang="cy-GB" sz="1200" b="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cy-GB" sz="1200" kern="1200">
                <a:solidFill>
                  <a:schemeClr val="tx1"/>
                </a:solidFill>
                <a:effectLst/>
                <a:latin typeface="+mn-lt"/>
                <a:ea typeface="+mn-ea"/>
                <a:cs typeface="+mn-cs"/>
              </a:rPr>
              <a:t>Mae copïau o’r egwyddorion a’r cwestiynau myfyriol ar gael i’w hargraffu ar y ficrowefan – gallai argraffu a dosbarthu’r rhain bryd yma fod yn ddefnyddiol. Fel arall, os bydd gan gyfranogwyr liniaduron â chysylltiad â’r rhyngrwyd, gallech ofyn iddynt archwilio’r egwyddorion eu hunain.</a:t>
            </a:r>
            <a:endParaRPr lang="en-GB" sz="1200" kern="1200">
              <a:solidFill>
                <a:schemeClr val="tx1"/>
              </a:solidFill>
              <a:effectLst/>
              <a:latin typeface="+mn-lt"/>
              <a:ea typeface="+mn-ea"/>
              <a:cs typeface="+mn-cs"/>
            </a:endParaRPr>
          </a:p>
          <a:p>
            <a:r>
              <a:rPr lang="cy-GB"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cy-GB"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cy-GB" sz="1200" b="1" kern="1200">
                <a:solidFill>
                  <a:schemeClr val="tx1"/>
                </a:solidFill>
                <a:effectLst/>
                <a:latin typeface="+mn-lt"/>
                <a:ea typeface="+mn-ea"/>
                <a:cs typeface="+mn-cs"/>
              </a:rPr>
              <a:t>Cynllun gwersi </a:t>
            </a:r>
            <a:endParaRPr lang="en-GB" sz="1200" kern="1200">
              <a:solidFill>
                <a:schemeClr val="tx1"/>
              </a:solidFill>
              <a:effectLst/>
              <a:latin typeface="+mn-lt"/>
              <a:ea typeface="+mn-ea"/>
              <a:cs typeface="+mn-cs"/>
            </a:endParaRPr>
          </a:p>
          <a:p>
            <a:pPr marL="228600" lvl="0" indent="-228600">
              <a:buFont typeface="+mj-lt"/>
              <a:buAutoNum type="arabicPeriod"/>
            </a:pPr>
            <a:r>
              <a:rPr lang="cy-GB" sz="1200" kern="1200">
                <a:solidFill>
                  <a:schemeClr val="tx1"/>
                </a:solidFill>
                <a:effectLst/>
                <a:latin typeface="+mn-lt"/>
                <a:ea typeface="+mn-ea"/>
                <a:cs typeface="+mn-cs"/>
              </a:rPr>
              <a:t>CYFLWYNIAD – Esboniwch ddiben y sesiwn (wele uchod). Cliciwch ar y ddolen ar y sleid, fydd yn mynd â chi i’r ficrowefan ar wefan Estyn </a:t>
            </a:r>
            <a:endParaRPr lang="en-GB" sz="1200" kern="1200">
              <a:solidFill>
                <a:schemeClr val="tx1"/>
              </a:solidFill>
              <a:effectLst/>
              <a:latin typeface="+mn-lt"/>
              <a:ea typeface="+mn-ea"/>
              <a:cs typeface="+mn-cs"/>
            </a:endParaRPr>
          </a:p>
          <a:p>
            <a:pPr marL="228600" lvl="0" indent="-228600">
              <a:buFont typeface="+mj-lt"/>
              <a:buAutoNum type="arabicPeriod"/>
            </a:pPr>
            <a:r>
              <a:rPr lang="cy-GB" sz="1200" kern="1200">
                <a:solidFill>
                  <a:schemeClr val="tx1"/>
                </a:solidFill>
                <a:effectLst/>
                <a:latin typeface="+mn-lt"/>
                <a:ea typeface="+mn-ea"/>
                <a:cs typeface="+mn-cs"/>
              </a:rPr>
              <a:t>Rhowch drosolwg o adrannau gwahanol yr adnodd. Prif ffocws y sesiwn fydd yr adrannau ar arfer hunanwerthuso bresennol, cyfleoedd i gryfhau hunanwerthuso, a’r egwyddorion a’u cwestiynau myfyriol cysylltiedig. Ond cofiwch amlygu’r adolygiad llenyddiaeth a’r eirfa, a rôl QAA, Estyn a Medr yn y system. Gall y cyfranogwyr archwilio’r adrannau hyn yn fanwl yn eu hamser eu hunain, fel bo angen. Yn benodol, mae’r adolygiad llenyddiaeth yn adnodd defnyddiol i unrhyw un sy’n dymuno archwilio’r theori sy’n sylfaen i’r gwaith hwn [5 munud].</a:t>
            </a:r>
            <a:endParaRPr lang="en-GB" sz="1200" kern="1200">
              <a:solidFill>
                <a:schemeClr val="tx1"/>
              </a:solidFill>
              <a:effectLst/>
              <a:latin typeface="+mn-lt"/>
              <a:ea typeface="+mn-ea"/>
              <a:cs typeface="+mn-cs"/>
            </a:endParaRPr>
          </a:p>
          <a:p>
            <a:pPr marL="228600" lvl="0" indent="-228600">
              <a:buFont typeface="+mj-lt"/>
              <a:buAutoNum type="arabicPeriod"/>
            </a:pPr>
            <a:r>
              <a:rPr lang="cy-GB" sz="1200" kern="1200">
                <a:solidFill>
                  <a:schemeClr val="tx1"/>
                </a:solidFill>
                <a:effectLst/>
                <a:latin typeface="+mn-lt"/>
                <a:ea typeface="+mn-ea"/>
                <a:cs typeface="+mn-cs"/>
              </a:rPr>
              <a:t>TRAFODAETH – Ewch i’r adran o’r enw, ‘Arfer hunanwerthuso bresennol yn y sector trydyddol yng Nghymru’. Mae hon yn rhoi golwg gyffredinol ar bob un o’r sectorau yn y system drydyddol o dan oruchwyliaeth Medr ac mae’n rhoi manylion lefel sector ar gryfderau a meysydd i’w gwella i ‘sectorau Estyn’ (addysg bellach, dysgu oedolion yn y gymuned, dosbarth chwech yn yr ysgol, gwasanaethau addysg llywodraeth leol, prentisiaethau) a’r sector addysg uwch</a:t>
            </a:r>
            <a:r>
              <a:rPr lang="cy-GB"/>
              <a:t>,</a:t>
            </a:r>
            <a:r>
              <a:rPr lang="cy-GB" sz="1200" kern="1200">
                <a:solidFill>
                  <a:schemeClr val="tx1"/>
                </a:solidFill>
                <a:effectLst/>
                <a:latin typeface="+mn-lt"/>
                <a:ea typeface="+mn-ea"/>
                <a:cs typeface="+mn-cs"/>
              </a:rPr>
              <a:t> sy’n cael ei adolygu gan y QAA</a:t>
            </a:r>
            <a:r>
              <a:rPr lang="cy-GB"/>
              <a:t>.</a:t>
            </a:r>
            <a:r>
              <a:rPr lang="cy-GB" sz="1200" kern="1200">
                <a:solidFill>
                  <a:schemeClr val="tx1"/>
                </a:solidFill>
                <a:effectLst/>
                <a:latin typeface="+mn-lt"/>
                <a:ea typeface="+mn-ea"/>
                <a:cs typeface="+mn-cs"/>
              </a:rPr>
              <a:t> Dewiswch sectorau sy’n berthnasol i’ch sesiwn. Gwahoddwch gyfranogwyr i drafod y canfyddiadau – sut maent yn cysylltu â’u sefydliadau eu hunain? [10 munud]</a:t>
            </a:r>
            <a:endParaRPr lang="en-GB" sz="1200" kern="1200">
              <a:solidFill>
                <a:schemeClr val="tx1"/>
              </a:solidFill>
              <a:effectLst/>
              <a:latin typeface="+mn-lt"/>
              <a:ea typeface="+mn-ea"/>
              <a:cs typeface="+mn-cs"/>
            </a:endParaRPr>
          </a:p>
          <a:p>
            <a:pPr marL="228600" lvl="0" indent="-228600">
              <a:buFont typeface="+mj-lt"/>
              <a:buAutoNum type="arabicPeriod"/>
            </a:pPr>
            <a:r>
              <a:rPr lang="cy-GB" sz="1200" kern="1200">
                <a:solidFill>
                  <a:schemeClr val="tx1"/>
                </a:solidFill>
                <a:effectLst/>
                <a:latin typeface="+mn-lt"/>
                <a:ea typeface="+mn-ea"/>
                <a:cs typeface="+mn-cs"/>
              </a:rPr>
              <a:t>TRAFODAETH – Nesaf, ewch i’r adran o’r enw ‘Cyfleoedd i gryfhau hunanwerthuso a gwella’. Mae’r adran hon yn cynnwys argymhellion lefel system a lefel sector am ble y dylid hoelio sylw gweithgarwch gwella yn gysylltiedig â hunanwerthuso a chynllunio gwella. Dewiswch sector(au) o ddiddordeb a gwahodd cyfranogwyr i’w trafod. A yw’r argymhellion yn berthnasol i’w sefydliad eu hunain. Os na, beth fyddai’n berthnasol? [5 – 10 munud]</a:t>
            </a:r>
            <a:endParaRPr lang="en-GB" sz="1200" kern="1200">
              <a:solidFill>
                <a:schemeClr val="tx1"/>
              </a:solidFill>
              <a:effectLst/>
              <a:latin typeface="+mn-lt"/>
              <a:ea typeface="+mn-ea"/>
              <a:cs typeface="+mn-cs"/>
            </a:endParaRPr>
          </a:p>
          <a:p>
            <a:pPr marL="228600" lvl="0" indent="-228600">
              <a:buFont typeface="+mj-lt"/>
              <a:buAutoNum type="arabicPeriod"/>
            </a:pPr>
            <a:r>
              <a:rPr lang="cy-GB" sz="1200" kern="1200">
                <a:solidFill>
                  <a:schemeClr val="tx1"/>
                </a:solidFill>
                <a:effectLst/>
                <a:latin typeface="+mn-lt"/>
                <a:ea typeface="+mn-ea"/>
                <a:cs typeface="+mn-cs"/>
              </a:rPr>
              <a:t>GWEITHGARWCH – Yn y gweithgaredd hwn, bydd cyfranogwyr yn archwilio’r 12 egwyddor ac yna’n defnyddio’r cwestiynau myfyriol cysylltiedig i fyfyrio ar arfer hunanwerthuso’r cyfranogwyr eu hunain. Os byddwch yn clicio ar unrhyw un o’r 12 egwyddor, bydd yn agor mewn ffenestr newydd. Mae gan bob egwyddor rywfaint o destun esboniadol, a chyfres o gwestiynau myfyriol a luniwyd i ysgogi meddwl a myfyrio. </a:t>
            </a:r>
            <a:r>
              <a:rPr lang="cy-GB" sz="1200" b="1" kern="1200">
                <a:solidFill>
                  <a:schemeClr val="tx1"/>
                </a:solidFill>
                <a:effectLst/>
                <a:latin typeface="+mn-lt"/>
                <a:ea typeface="+mn-ea"/>
                <a:cs typeface="+mn-cs"/>
              </a:rPr>
              <a:t>Pwysleisiwch nad yw’r rhain yn ‘statudol’. Bwriedir iddynt fod yn ddefnyddiol, nid yn ofyniad, ac nid ydynt yn fframwaith arolygu/adolygu newydd. </a:t>
            </a:r>
            <a:r>
              <a:rPr lang="cy-GB" sz="1200" kern="1200">
                <a:solidFill>
                  <a:schemeClr val="tx1"/>
                </a:solidFill>
                <a:effectLst/>
                <a:latin typeface="+mn-lt"/>
                <a:ea typeface="+mn-ea"/>
                <a:cs typeface="+mn-cs"/>
              </a:rPr>
              <a:t>Efallai yr hoffech ddewis (neu ofyn i gyfranogwyr ddewis) dwy neu dair egwyddor i egluro sut mae’r egwyddorion wedi’u strwythuro. Beth yw eu barn nhw? I ba raddau y mae’r egwyddorion hyn yn adlewyrchu’r ffordd y maen nhw neu eu sefydliad yn mynd ati i hunanwerthuso? [10 - 15 munud]</a:t>
            </a:r>
            <a:endParaRPr lang="en-GB" sz="1200" kern="1200">
              <a:solidFill>
                <a:schemeClr val="tx1"/>
              </a:solidFill>
              <a:effectLst/>
              <a:latin typeface="+mn-lt"/>
              <a:ea typeface="+mn-ea"/>
              <a:cs typeface="+mn-cs"/>
            </a:endParaRPr>
          </a:p>
          <a:p>
            <a:pPr marL="228600" lvl="0" indent="-228600">
              <a:buFont typeface="+mj-lt"/>
              <a:buAutoNum type="arabicPeriod"/>
            </a:pPr>
            <a:r>
              <a:rPr lang="cy-GB" sz="1200" kern="1200">
                <a:solidFill>
                  <a:schemeClr val="tx1"/>
                </a:solidFill>
                <a:effectLst/>
                <a:latin typeface="+mn-lt"/>
                <a:ea typeface="+mn-ea"/>
                <a:cs typeface="+mn-cs"/>
              </a:rPr>
              <a:t>GWEITHGAREDD – Y gweithgaredd terfynol yw defnyddio’r cwestiynau myfyriol sy’n gysylltiedig â phob egwyddor. Dylai cyfranogwyr weithio mewn grwpiau bach/parau, dewis dwy neu dair egwyddor i weithio gyda nhw, a defnyddio’r cwestiynau myfyriol i ystyried eu harfer eu hunain – ar lefel unigol, adrannol neu sefydliadol.  Sicrhewch nad yw’r gweithgaredd yn cael ei gyflwyno ar ffurf ‘prawf’ neu ofyniad rheoleiddio: y bwriad yw ysgogi cyfranogwyr i feddwl.  Ar ôl cyfnod o drafod, gwahoddwch gyfranogwyr i rannu eu myfyrdodau. A oes nodweddion cyffredin? Sut gallai cyfranogwyr ddefnyddio’r ysgogiadau hyn gyda’u cydweithwyr ‘adref’? [20 – 30 munud]</a:t>
            </a:r>
            <a:endParaRPr lang="en-GB" sz="1200" kern="1200">
              <a:solidFill>
                <a:schemeClr val="tx1"/>
              </a:solidFill>
              <a:effectLst/>
              <a:latin typeface="+mn-lt"/>
              <a:ea typeface="+mn-ea"/>
              <a:cs typeface="+mn-cs"/>
            </a:endParaRPr>
          </a:p>
          <a:p>
            <a:pPr marL="228600" lvl="0" indent="-228600">
              <a:buFont typeface="+mj-lt"/>
              <a:buAutoNum type="arabicPeriod"/>
            </a:pPr>
            <a:r>
              <a:rPr lang="cy-GB" sz="1200" kern="1200">
                <a:solidFill>
                  <a:schemeClr val="tx1"/>
                </a:solidFill>
                <a:effectLst/>
                <a:latin typeface="+mn-lt"/>
                <a:ea typeface="+mn-ea"/>
                <a:cs typeface="+mn-cs"/>
              </a:rPr>
              <a:t>CASGLIAD – Y bwriad yw y gall defnyddwyr newid graddfa ac addasu’r gweithgaredd hwn yn ôl y gofyn, i gynnwys arweinwyr, cydweithwyr a dysgwyr. Mae Estyn a QAA yn bwriadu ychwanegu adnoddau ac astudiaethau achos pellach gydag amser. Cadwch lygad allan am ddiweddariadau.</a:t>
            </a:r>
            <a:endParaRPr lang="en-GB" sz="1200" kern="1200">
              <a:solidFill>
                <a:schemeClr val="tx1"/>
              </a:solidFill>
              <a:effectLst/>
              <a:latin typeface="+mn-lt"/>
              <a:ea typeface="+mn-ea"/>
              <a:cs typeface="+mn-cs"/>
            </a:endParaRPr>
          </a:p>
          <a:p>
            <a:endParaRPr lang="cy-GB" sz="1200" b="1" kern="1200">
              <a:solidFill>
                <a:schemeClr val="tx1"/>
              </a:solidFill>
              <a:effectLst/>
              <a:latin typeface="+mn-lt"/>
              <a:ea typeface="+mn-ea"/>
              <a:cs typeface="+mn-cs"/>
            </a:endParaRPr>
          </a:p>
          <a:p>
            <a:r>
              <a:rPr lang="cy-GB" sz="1200" b="1" kern="1200">
                <a:solidFill>
                  <a:schemeClr val="tx1"/>
                </a:solidFill>
                <a:effectLst/>
                <a:latin typeface="+mn-lt"/>
                <a:ea typeface="+mn-ea"/>
                <a:cs typeface="+mn-cs"/>
              </a:rPr>
              <a:t>Nodiadau</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a:solidFill>
                  <a:schemeClr val="tx1"/>
                </a:solidFill>
                <a:effectLst/>
                <a:latin typeface="+mn-lt"/>
                <a:ea typeface="+mn-ea"/>
                <a:cs typeface="+mn-cs"/>
              </a:rPr>
              <a:t>Cyflawnwyd y gwaith hwn ar y cyd â QAA ac fe’i hariannwyd gan Medr. Mae’n ymdrech fwriadol i ddwyn meddwl a dealltwriaeth yn ymwneud â hunanwerthuso ynghyd ar draws y system drydyddol.</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a:solidFill>
                  <a:schemeClr val="tx1"/>
                </a:solidFill>
                <a:effectLst/>
                <a:latin typeface="+mn-lt"/>
                <a:ea typeface="+mn-ea"/>
                <a:cs typeface="+mn-cs"/>
              </a:rPr>
              <a:t>Mae’r egwyddorion wedi’u rhifo o 1 i 12. Nid yw’r rhifau’n adlewyrchu hierarchaeth – eu hunig ddiben yw helpu i feddwl yn gyflym am yr egwyddorion. Nid yw Egwyddor 12 fymryn yn llai pwysig nag Egwyddor 1... </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a:solidFill>
                  <a:schemeClr val="tx1"/>
                </a:solidFill>
                <a:effectLst/>
                <a:latin typeface="+mn-lt"/>
                <a:ea typeface="+mn-ea"/>
                <a:cs typeface="+mn-cs"/>
              </a:rPr>
              <a:t>Os byddwch yn cyfeirio at y ficrowefan, defnyddiwch y canlynol: Awdur – QAA ac Estyn; Blwyddyn – 2026; Teitl – Hunanwerthuso a gwelliant parhaus yn y system drydyddol yng Nghymru; URL - https://www.estyn.llyw.cymru/hunanwerthuso-a-gwelliant-parhaus-yn-y-system-drydyddol-yng-nghymru/ </a:t>
            </a:r>
            <a:endParaRPr lang="en-GB" sz="1200" kern="1200">
              <a:solidFill>
                <a:schemeClr val="tx1"/>
              </a:solidFill>
              <a:effectLst/>
              <a:latin typeface="+mn-lt"/>
              <a:ea typeface="+mn-ea"/>
              <a:cs typeface="+mn-cs"/>
            </a:endParaRPr>
          </a:p>
          <a:p>
            <a:pPr marL="0" indent="0">
              <a:buFont typeface="Arial" panose="020B0604020202020204" pitchFamily="34" charset="0"/>
              <a:buNone/>
            </a:pPr>
            <a:endParaRPr lang="en-US" sz="1200"/>
          </a:p>
          <a:p>
            <a:pPr marL="0" indent="0">
              <a:buFont typeface="Arial" panose="020B0604020202020204" pitchFamily="34" charset="0"/>
              <a:buNone/>
            </a:pPr>
            <a:endParaRPr lang="en-US" sz="1200"/>
          </a:p>
          <a:p>
            <a:pPr marL="0" indent="0">
              <a:buFont typeface="Arial" panose="020B0604020202020204" pitchFamily="34" charset="0"/>
              <a:buNone/>
            </a:pPr>
            <a:endParaRPr lang="en-US" sz="1200"/>
          </a:p>
        </p:txBody>
      </p:sp>
      <p:sp>
        <p:nvSpPr>
          <p:cNvPr id="4" name="Slide Number Placeholder 3">
            <a:extLst>
              <a:ext uri="{FF2B5EF4-FFF2-40B4-BE49-F238E27FC236}">
                <a16:creationId xmlns:a16="http://schemas.microsoft.com/office/drawing/2014/main" id="{90F1EF40-2F2E-8E3A-79B3-D5FE71920983}"/>
              </a:ext>
            </a:extLst>
          </p:cNvPr>
          <p:cNvSpPr>
            <a:spLocks noGrp="1"/>
          </p:cNvSpPr>
          <p:nvPr>
            <p:ph type="sldNum" sz="quarter" idx="5"/>
          </p:nvPr>
        </p:nvSpPr>
        <p:spPr/>
        <p:txBody>
          <a:bodyPr/>
          <a:lstStyle/>
          <a:p>
            <a:fld id="{F4DB0759-465C-42F4-BFEF-11DF450BAC64}" type="slidenum">
              <a:rPr lang="en-GB" smtClean="0"/>
              <a:t>2</a:t>
            </a:fld>
            <a:endParaRPr lang="en-GB"/>
          </a:p>
        </p:txBody>
      </p:sp>
    </p:spTree>
    <p:extLst>
      <p:ext uri="{BB962C8B-B14F-4D97-AF65-F5344CB8AC3E}">
        <p14:creationId xmlns:p14="http://schemas.microsoft.com/office/powerpoint/2010/main" val="49324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BF9B-D689-39F6-DB17-4CBC4E84DE2B}"/>
              </a:ext>
            </a:extLst>
          </p:cNvPr>
          <p:cNvSpPr>
            <a:spLocks noGrp="1"/>
          </p:cNvSpPr>
          <p:nvPr>
            <p:ph type="ctrTitle"/>
          </p:nvPr>
        </p:nvSpPr>
        <p:spPr>
          <a:xfrm>
            <a:off x="2513013" y="1850860"/>
            <a:ext cx="15078075" cy="3937329"/>
          </a:xfrm>
        </p:spPr>
        <p:txBody>
          <a:bodyPr anchor="b"/>
          <a:lstStyle>
            <a:lvl1pPr algn="ctr">
              <a:defRPr sz="9894"/>
            </a:lvl1pPr>
          </a:lstStyle>
          <a:p>
            <a:r>
              <a:rPr lang="en-GB"/>
              <a:t>Click to edit Master title style</a:t>
            </a:r>
          </a:p>
        </p:txBody>
      </p:sp>
      <p:sp>
        <p:nvSpPr>
          <p:cNvPr id="3" name="Subtitle 2">
            <a:extLst>
              <a:ext uri="{FF2B5EF4-FFF2-40B4-BE49-F238E27FC236}">
                <a16:creationId xmlns:a16="http://schemas.microsoft.com/office/drawing/2014/main" id="{A28C78E6-69D1-31C6-01DF-BB7A01004616}"/>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GB"/>
              <a:t>Click to edit Master subtitle style</a:t>
            </a:r>
          </a:p>
        </p:txBody>
      </p:sp>
      <p:sp>
        <p:nvSpPr>
          <p:cNvPr id="4" name="Date Placeholder 3">
            <a:extLst>
              <a:ext uri="{FF2B5EF4-FFF2-40B4-BE49-F238E27FC236}">
                <a16:creationId xmlns:a16="http://schemas.microsoft.com/office/drawing/2014/main" id="{82463F46-FA28-DBC3-0600-4A0FCC588580}"/>
              </a:ext>
            </a:extLst>
          </p:cNvPr>
          <p:cNvSpPr>
            <a:spLocks noGrp="1"/>
          </p:cNvSpPr>
          <p:nvPr>
            <p:ph type="dt" sz="half" idx="10"/>
          </p:nvPr>
        </p:nvSpPr>
        <p:spPr/>
        <p:txBody>
          <a:bodyPr/>
          <a:lstStyle/>
          <a:p>
            <a:fld id="{664CEF09-594B-4A2E-9659-1F60DFCBF4DE}" type="datetimeFigureOut">
              <a:rPr lang="en-GB" smtClean="0"/>
              <a:t>26/06/2026</a:t>
            </a:fld>
            <a:endParaRPr lang="en-GB"/>
          </a:p>
        </p:txBody>
      </p:sp>
      <p:sp>
        <p:nvSpPr>
          <p:cNvPr id="5" name="Footer Placeholder 4">
            <a:extLst>
              <a:ext uri="{FF2B5EF4-FFF2-40B4-BE49-F238E27FC236}">
                <a16:creationId xmlns:a16="http://schemas.microsoft.com/office/drawing/2014/main" id="{B72E39BD-5E42-5A22-5260-CDFF76A8D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A60441-3C0F-73F1-AA13-283ECC5BDAE7}"/>
              </a:ext>
            </a:extLst>
          </p:cNvPr>
          <p:cNvSpPr>
            <a:spLocks noGrp="1"/>
          </p:cNvSpPr>
          <p:nvPr>
            <p:ph type="sldNum" sz="quarter" idx="12"/>
          </p:nvPr>
        </p:nvSpPr>
        <p:spPr/>
        <p:txBody>
          <a:bodyPr/>
          <a:lstStyle/>
          <a:p>
            <a:fld id="{DF36F9EE-F061-44AB-9BE4-92EF36807E7E}" type="slidenum">
              <a:rPr lang="en-GB" smtClean="0"/>
              <a:t>‹#›</a:t>
            </a:fld>
            <a:endParaRPr lang="en-GB"/>
          </a:p>
        </p:txBody>
      </p:sp>
    </p:spTree>
    <p:extLst>
      <p:ext uri="{BB962C8B-B14F-4D97-AF65-F5344CB8AC3E}">
        <p14:creationId xmlns:p14="http://schemas.microsoft.com/office/powerpoint/2010/main" val="285553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6748-2F38-5367-F14A-05706F5DD2E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DDD32B9-A5F5-6521-3F09-B52A4027C4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B80993-64F0-20E2-0242-BD9A3FC4B0CF}"/>
              </a:ext>
            </a:extLst>
          </p:cNvPr>
          <p:cNvSpPr>
            <a:spLocks noGrp="1"/>
          </p:cNvSpPr>
          <p:nvPr>
            <p:ph type="dt" sz="half" idx="10"/>
          </p:nvPr>
        </p:nvSpPr>
        <p:spPr/>
        <p:txBody>
          <a:bodyPr/>
          <a:lstStyle/>
          <a:p>
            <a:fld id="{664CEF09-594B-4A2E-9659-1F60DFCBF4DE}" type="datetimeFigureOut">
              <a:rPr lang="en-GB" smtClean="0"/>
              <a:t>26/06/2026</a:t>
            </a:fld>
            <a:endParaRPr lang="en-GB"/>
          </a:p>
        </p:txBody>
      </p:sp>
      <p:sp>
        <p:nvSpPr>
          <p:cNvPr id="5" name="Footer Placeholder 4">
            <a:extLst>
              <a:ext uri="{FF2B5EF4-FFF2-40B4-BE49-F238E27FC236}">
                <a16:creationId xmlns:a16="http://schemas.microsoft.com/office/drawing/2014/main" id="{5B97D98C-87B0-E562-D779-2136CE285B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FF02DC-10EA-6EF5-36AA-E99026B7A07F}"/>
              </a:ext>
            </a:extLst>
          </p:cNvPr>
          <p:cNvSpPr>
            <a:spLocks noGrp="1"/>
          </p:cNvSpPr>
          <p:nvPr>
            <p:ph type="sldNum" sz="quarter" idx="12"/>
          </p:nvPr>
        </p:nvSpPr>
        <p:spPr/>
        <p:txBody>
          <a:bodyPr/>
          <a:lstStyle/>
          <a:p>
            <a:fld id="{DF36F9EE-F061-44AB-9BE4-92EF36807E7E}" type="slidenum">
              <a:rPr lang="en-GB" smtClean="0"/>
              <a:t>‹#›</a:t>
            </a:fld>
            <a:endParaRPr lang="en-GB"/>
          </a:p>
        </p:txBody>
      </p:sp>
    </p:spTree>
    <p:extLst>
      <p:ext uri="{BB962C8B-B14F-4D97-AF65-F5344CB8AC3E}">
        <p14:creationId xmlns:p14="http://schemas.microsoft.com/office/powerpoint/2010/main" val="13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02B82-AC84-E285-D53C-FD87DF41B97C}"/>
              </a:ext>
            </a:extLst>
          </p:cNvPr>
          <p:cNvSpPr>
            <a:spLocks noGrp="1"/>
          </p:cNvSpPr>
          <p:nvPr>
            <p:ph type="title" orient="vert"/>
          </p:nvPr>
        </p:nvSpPr>
        <p:spPr>
          <a:xfrm>
            <a:off x="14386996" y="602118"/>
            <a:ext cx="4334947" cy="9584151"/>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65AF4D6-A115-2741-41C6-1862E5BEE4E6}"/>
              </a:ext>
            </a:extLst>
          </p:cNvPr>
          <p:cNvSpPr>
            <a:spLocks noGrp="1"/>
          </p:cNvSpPr>
          <p:nvPr>
            <p:ph type="body" orient="vert" idx="1"/>
          </p:nvPr>
        </p:nvSpPr>
        <p:spPr>
          <a:xfrm>
            <a:off x="1382157" y="602118"/>
            <a:ext cx="12753538" cy="95841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1410B7-ECC1-7445-4E34-247D53C72750}"/>
              </a:ext>
            </a:extLst>
          </p:cNvPr>
          <p:cNvSpPr>
            <a:spLocks noGrp="1"/>
          </p:cNvSpPr>
          <p:nvPr>
            <p:ph type="dt" sz="half" idx="10"/>
          </p:nvPr>
        </p:nvSpPr>
        <p:spPr/>
        <p:txBody>
          <a:bodyPr/>
          <a:lstStyle/>
          <a:p>
            <a:fld id="{664CEF09-594B-4A2E-9659-1F60DFCBF4DE}" type="datetimeFigureOut">
              <a:rPr lang="en-GB" smtClean="0"/>
              <a:t>26/06/2026</a:t>
            </a:fld>
            <a:endParaRPr lang="en-GB"/>
          </a:p>
        </p:txBody>
      </p:sp>
      <p:sp>
        <p:nvSpPr>
          <p:cNvPr id="5" name="Footer Placeholder 4">
            <a:extLst>
              <a:ext uri="{FF2B5EF4-FFF2-40B4-BE49-F238E27FC236}">
                <a16:creationId xmlns:a16="http://schemas.microsoft.com/office/drawing/2014/main" id="{9D7E3EEF-D5EA-0E8C-E65C-56B1D82B57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75DB14-EB92-FE1C-4C08-F08646C24A6B}"/>
              </a:ext>
            </a:extLst>
          </p:cNvPr>
          <p:cNvSpPr>
            <a:spLocks noGrp="1"/>
          </p:cNvSpPr>
          <p:nvPr>
            <p:ph type="sldNum" sz="quarter" idx="12"/>
          </p:nvPr>
        </p:nvSpPr>
        <p:spPr/>
        <p:txBody>
          <a:bodyPr/>
          <a:lstStyle/>
          <a:p>
            <a:fld id="{DF36F9EE-F061-44AB-9BE4-92EF36807E7E}" type="slidenum">
              <a:rPr lang="en-GB" smtClean="0"/>
              <a:t>‹#›</a:t>
            </a:fld>
            <a:endParaRPr lang="en-GB"/>
          </a:p>
        </p:txBody>
      </p:sp>
    </p:spTree>
    <p:extLst>
      <p:ext uri="{BB962C8B-B14F-4D97-AF65-F5344CB8AC3E}">
        <p14:creationId xmlns:p14="http://schemas.microsoft.com/office/powerpoint/2010/main" val="347755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6622-044B-A056-CC2B-4B0A7BD5BABC}"/>
              </a:ext>
            </a:extLst>
          </p:cNvPr>
          <p:cNvSpPr>
            <a:spLocks noGrp="1"/>
          </p:cNvSpPr>
          <p:nvPr>
            <p:ph type="title" hasCustomPrompt="1"/>
          </p:nvPr>
        </p:nvSpPr>
        <p:spPr>
          <a:xfrm>
            <a:off x="1051050" y="4063396"/>
            <a:ext cx="6840760" cy="1058004"/>
          </a:xfrm>
        </p:spPr>
        <p:txBody>
          <a:bodyPr/>
          <a:lstStyle>
            <a:lvl1pPr>
              <a:defRPr sz="3600">
                <a:latin typeface="Museo 700" panose="02000000000000000000" pitchFamily="2" charset="0"/>
              </a:defRPr>
            </a:lvl1pPr>
          </a:lstStyle>
          <a:p>
            <a:r>
              <a:rPr lang="en-US"/>
              <a:t>Click to add Welsh title</a:t>
            </a:r>
            <a:endParaRPr lang="en-GB"/>
          </a:p>
        </p:txBody>
      </p:sp>
      <p:sp>
        <p:nvSpPr>
          <p:cNvPr id="9" name="Text Placeholder 8">
            <a:extLst>
              <a:ext uri="{FF2B5EF4-FFF2-40B4-BE49-F238E27FC236}">
                <a16:creationId xmlns:a16="http://schemas.microsoft.com/office/drawing/2014/main" id="{625F3F26-03B4-0FC1-81C9-1BC4EABB3903}"/>
              </a:ext>
            </a:extLst>
          </p:cNvPr>
          <p:cNvSpPr>
            <a:spLocks noGrp="1"/>
          </p:cNvSpPr>
          <p:nvPr>
            <p:ph type="body" sz="quarter" idx="10" hasCustomPrompt="1"/>
          </p:nvPr>
        </p:nvSpPr>
        <p:spPr>
          <a:xfrm>
            <a:off x="10628114" y="4063396"/>
            <a:ext cx="7200900" cy="1058004"/>
          </a:xfrm>
        </p:spPr>
        <p:txBody>
          <a:bodyPr/>
          <a:lstStyle>
            <a:lvl1pPr>
              <a:defRPr lang="en-US" sz="3600" b="0" i="0" dirty="0" smtClean="0">
                <a:solidFill>
                  <a:srgbClr val="001C2D"/>
                </a:solidFill>
                <a:latin typeface="Museo 700" panose="02000000000000000000" pitchFamily="2" charset="0"/>
                <a:ea typeface="+mj-ea"/>
                <a:cs typeface="Calibri"/>
              </a:defRPr>
            </a:lvl1pPr>
          </a:lstStyle>
          <a:p>
            <a:pPr lvl="0"/>
            <a:r>
              <a:rPr lang="en-US"/>
              <a:t>Click to add English title</a:t>
            </a:r>
          </a:p>
        </p:txBody>
      </p:sp>
      <p:sp>
        <p:nvSpPr>
          <p:cNvPr id="11" name="Text Placeholder 10">
            <a:extLst>
              <a:ext uri="{FF2B5EF4-FFF2-40B4-BE49-F238E27FC236}">
                <a16:creationId xmlns:a16="http://schemas.microsoft.com/office/drawing/2014/main" id="{9490B7B0-A186-716C-5C01-504005352E83}"/>
              </a:ext>
            </a:extLst>
          </p:cNvPr>
          <p:cNvSpPr>
            <a:spLocks noGrp="1"/>
          </p:cNvSpPr>
          <p:nvPr>
            <p:ph type="body" sz="quarter" idx="11" hasCustomPrompt="1"/>
          </p:nvPr>
        </p:nvSpPr>
        <p:spPr>
          <a:xfrm>
            <a:off x="1051050" y="8588355"/>
            <a:ext cx="3455987" cy="369332"/>
          </a:xfrm>
        </p:spPr>
        <p:txBody>
          <a:bodyPr/>
          <a:lstStyle>
            <a:lvl1pPr>
              <a:defRPr sz="2400">
                <a:solidFill>
                  <a:srgbClr val="001C2D"/>
                </a:solidFill>
                <a:latin typeface="Source Sans Pro" panose="020B0503030403020204" pitchFamily="34" charset="0"/>
                <a:ea typeface="Source Sans Pro" panose="020B0503030403020204" pitchFamily="34" charset="0"/>
              </a:defRPr>
            </a:lvl1pPr>
          </a:lstStyle>
          <a:p>
            <a:pPr lvl="0"/>
            <a:r>
              <a:rPr lang="en-US"/>
              <a:t>Name </a:t>
            </a:r>
          </a:p>
        </p:txBody>
      </p:sp>
      <p:sp>
        <p:nvSpPr>
          <p:cNvPr id="13" name="Text Placeholder 12">
            <a:extLst>
              <a:ext uri="{FF2B5EF4-FFF2-40B4-BE49-F238E27FC236}">
                <a16:creationId xmlns:a16="http://schemas.microsoft.com/office/drawing/2014/main" id="{2E4A4AED-6E10-85C1-71F9-0369E53172B3}"/>
              </a:ext>
            </a:extLst>
          </p:cNvPr>
          <p:cNvSpPr>
            <a:spLocks noGrp="1"/>
          </p:cNvSpPr>
          <p:nvPr>
            <p:ph type="body" sz="quarter" idx="12" hasCustomPrompt="1"/>
          </p:nvPr>
        </p:nvSpPr>
        <p:spPr>
          <a:xfrm>
            <a:off x="1051050" y="9039051"/>
            <a:ext cx="3455987" cy="369332"/>
          </a:xfrm>
        </p:spPr>
        <p:txBody>
          <a:bodyPr/>
          <a:lstStyle>
            <a:lvl1pPr>
              <a:defRPr sz="2400">
                <a:solidFill>
                  <a:srgbClr val="001C2D"/>
                </a:solidFill>
              </a:defRPr>
            </a:lvl1pPr>
          </a:lstStyle>
          <a:p>
            <a:pPr lvl="0"/>
            <a:r>
              <a:rPr lang="en-US"/>
              <a:t>Title</a:t>
            </a:r>
            <a:endParaRPr lang="en-GB"/>
          </a:p>
        </p:txBody>
      </p:sp>
    </p:spTree>
    <p:extLst>
      <p:ext uri="{BB962C8B-B14F-4D97-AF65-F5344CB8AC3E}">
        <p14:creationId xmlns:p14="http://schemas.microsoft.com/office/powerpoint/2010/main" val="3371440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lingual content - white 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24970" y="1023917"/>
            <a:ext cx="5485765" cy="453970"/>
          </a:xfrm>
        </p:spPr>
        <p:txBody>
          <a:bodyPr lIns="0" tIns="0" rIns="0" bIns="0"/>
          <a:lstStyle>
            <a:lvl1pPr>
              <a:defRPr sz="2950" b="0" i="0" dirty="0">
                <a:solidFill>
                  <a:srgbClr val="001C2D"/>
                </a:solidFill>
                <a:latin typeface="Museo 700" panose="02000000000000000000" pitchFamily="2" charset="0"/>
                <a:ea typeface="+mj-ea"/>
                <a:cs typeface="Calibri"/>
              </a:defRPr>
            </a:lvl1pPr>
          </a:lstStyle>
          <a:p>
            <a:r>
              <a:rPr lang="en-US"/>
              <a:t>Click to add Welsh title </a:t>
            </a:r>
            <a:endParaRPr/>
          </a:p>
        </p:txBody>
      </p:sp>
      <p:sp>
        <p:nvSpPr>
          <p:cNvPr id="3" name="Holder 3"/>
          <p:cNvSpPr>
            <a:spLocks noGrp="1"/>
          </p:cNvSpPr>
          <p:nvPr>
            <p:ph sz="half" idx="2" hasCustomPrompt="1"/>
          </p:nvPr>
        </p:nvSpPr>
        <p:spPr>
          <a:xfrm>
            <a:off x="824970" y="2552667"/>
            <a:ext cx="8643620" cy="5770811"/>
          </a:xfrm>
          <a:prstGeom prst="rect">
            <a:avLst/>
          </a:prstGeom>
        </p:spPr>
        <p:txBody>
          <a:bodyPr wrap="square" lIns="0" tIns="0" rIns="0" bIns="0">
            <a:spAutoFit/>
          </a:bodyPr>
          <a:lstStyle>
            <a:lvl1pPr>
              <a:defRPr lang="en-US" sz="2500" b="0" i="0" dirty="0" smtClean="0">
                <a:solidFill>
                  <a:srgbClr val="001C2D"/>
                </a:solidFill>
                <a:latin typeface="Source Sans Pro" panose="020B0503030403020204" pitchFamily="34" charset="0"/>
                <a:ea typeface="Source Sans Pro" panose="020B0503030403020204" pitchFamily="34" charset="0"/>
                <a:cs typeface="Calibri"/>
              </a:defRPr>
            </a:lvl1pPr>
          </a:lstStyle>
          <a:p>
            <a:pPr lvl="0"/>
            <a:r>
              <a:rPr lang="en-US"/>
              <a:t>Click to add Welsh 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4" name="Holder 4"/>
          <p:cNvSpPr>
            <a:spLocks noGrp="1"/>
          </p:cNvSpPr>
          <p:nvPr>
            <p:ph sz="half" idx="3" hasCustomPrompt="1"/>
          </p:nvPr>
        </p:nvSpPr>
        <p:spPr>
          <a:xfrm>
            <a:off x="10458184" y="2552667"/>
            <a:ext cx="8703944" cy="5770811"/>
          </a:xfrm>
          <a:prstGeom prst="rect">
            <a:avLst/>
          </a:prstGeom>
        </p:spPr>
        <p:txBody>
          <a:bodyPr wrap="square" lIns="0" tIns="0" rIns="0" bIns="0">
            <a:spAutoFit/>
          </a:bodyPr>
          <a:lstStyle>
            <a:lvl1pPr>
              <a:defRPr lang="en-US" sz="2500" b="0" i="0" dirty="0" smtClean="0">
                <a:solidFill>
                  <a:srgbClr val="001C2D"/>
                </a:solidFill>
                <a:latin typeface="Source Sans Pro" panose="020B0503030403020204" pitchFamily="34" charset="0"/>
                <a:ea typeface="Source Sans Pro" panose="020B0503030403020204" pitchFamily="34" charset="0"/>
                <a:cs typeface="Calibri"/>
              </a:defRPr>
            </a:lvl1pPr>
          </a:lstStyle>
          <a:p>
            <a:pPr marL="0" lvl="0" eaLnBrk="1" hangingPunct="1"/>
            <a:r>
              <a:rPr lang="en-US"/>
              <a:t>Click to add English 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11" name="Text Placeholder 10">
            <a:extLst>
              <a:ext uri="{FF2B5EF4-FFF2-40B4-BE49-F238E27FC236}">
                <a16:creationId xmlns:a16="http://schemas.microsoft.com/office/drawing/2014/main" id="{B8BA0669-3A4C-53F8-4937-080EF9CE01DB}"/>
              </a:ext>
            </a:extLst>
          </p:cNvPr>
          <p:cNvSpPr>
            <a:spLocks noGrp="1"/>
          </p:cNvSpPr>
          <p:nvPr>
            <p:ph type="body" sz="quarter" idx="10" hasCustomPrompt="1"/>
          </p:nvPr>
        </p:nvSpPr>
        <p:spPr>
          <a:xfrm>
            <a:off x="10469270" y="1112402"/>
            <a:ext cx="7129462" cy="453970"/>
          </a:xfrm>
        </p:spPr>
        <p:txBody>
          <a:bodyPr/>
          <a:lstStyle>
            <a:lvl1pPr>
              <a:defRPr lang="en-US" sz="2950" b="0" i="0" dirty="0" smtClean="0">
                <a:solidFill>
                  <a:srgbClr val="001C2D"/>
                </a:solidFill>
                <a:latin typeface="Museo 700" panose="02000000000000000000" pitchFamily="2" charset="0"/>
                <a:ea typeface="+mj-ea"/>
                <a:cs typeface="Calibri"/>
              </a:defRPr>
            </a:lvl1pPr>
          </a:lstStyle>
          <a:p>
            <a:pPr lvl="0"/>
            <a:r>
              <a:rPr lang="en-US"/>
              <a:t>Click to add English title </a:t>
            </a:r>
          </a:p>
        </p:txBody>
      </p:sp>
    </p:spTree>
    <p:extLst>
      <p:ext uri="{BB962C8B-B14F-4D97-AF65-F5344CB8AC3E}">
        <p14:creationId xmlns:p14="http://schemas.microsoft.com/office/powerpoint/2010/main" val="1185793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ingual content - Blue 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24970" y="1023917"/>
            <a:ext cx="5485765" cy="453970"/>
          </a:xfrm>
        </p:spPr>
        <p:txBody>
          <a:bodyPr lIns="0" tIns="0" rIns="0" bIns="0"/>
          <a:lstStyle>
            <a:lvl1pPr>
              <a:defRPr sz="2950" b="0" i="0" dirty="0">
                <a:solidFill>
                  <a:schemeClr val="bg1"/>
                </a:solidFill>
                <a:latin typeface="Museo 700" panose="02000000000000000000" pitchFamily="2" charset="0"/>
                <a:ea typeface="+mj-ea"/>
                <a:cs typeface="Calibri"/>
              </a:defRPr>
            </a:lvl1pPr>
          </a:lstStyle>
          <a:p>
            <a:r>
              <a:rPr lang="en-US"/>
              <a:t>Click to add Welsh title </a:t>
            </a:r>
            <a:endParaRPr/>
          </a:p>
        </p:txBody>
      </p:sp>
      <p:sp>
        <p:nvSpPr>
          <p:cNvPr id="3" name="Holder 3"/>
          <p:cNvSpPr>
            <a:spLocks noGrp="1"/>
          </p:cNvSpPr>
          <p:nvPr>
            <p:ph sz="half" idx="2" hasCustomPrompt="1"/>
          </p:nvPr>
        </p:nvSpPr>
        <p:spPr>
          <a:xfrm>
            <a:off x="824970" y="2552667"/>
            <a:ext cx="8643620" cy="5770811"/>
          </a:xfrm>
          <a:prstGeom prst="rect">
            <a:avLst/>
          </a:prstGeom>
        </p:spPr>
        <p:txBody>
          <a:bodyPr wrap="square" lIns="0" tIns="0" rIns="0" bIns="0">
            <a:spAutoFit/>
          </a:bodyPr>
          <a:lstStyle>
            <a:lvl1pPr>
              <a:defRPr lang="en-US" sz="2500" b="0" i="0" dirty="0" smtClean="0">
                <a:solidFill>
                  <a:schemeClr val="bg1"/>
                </a:solidFill>
                <a:latin typeface="Source Sans Pro" panose="020B0503030403020204" pitchFamily="34" charset="0"/>
                <a:ea typeface="Source Sans Pro" panose="020B0503030403020204" pitchFamily="34" charset="0"/>
                <a:cs typeface="Calibri"/>
              </a:defRPr>
            </a:lvl1pPr>
          </a:lstStyle>
          <a:p>
            <a:pPr lvl="0"/>
            <a:r>
              <a:rPr lang="en-US"/>
              <a:t>Click to add Welsh 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4" name="Holder 4"/>
          <p:cNvSpPr>
            <a:spLocks noGrp="1"/>
          </p:cNvSpPr>
          <p:nvPr>
            <p:ph sz="half" idx="3" hasCustomPrompt="1"/>
          </p:nvPr>
        </p:nvSpPr>
        <p:spPr>
          <a:xfrm>
            <a:off x="10458184" y="2552667"/>
            <a:ext cx="8703944" cy="5770811"/>
          </a:xfrm>
          <a:prstGeom prst="rect">
            <a:avLst/>
          </a:prstGeom>
        </p:spPr>
        <p:txBody>
          <a:bodyPr wrap="square" lIns="0" tIns="0" rIns="0" bIns="0">
            <a:spAutoFit/>
          </a:bodyPr>
          <a:lstStyle>
            <a:lvl1pPr>
              <a:defRPr lang="en-US" sz="2500" b="0" i="0" dirty="0" smtClean="0">
                <a:solidFill>
                  <a:schemeClr val="bg1"/>
                </a:solidFill>
                <a:latin typeface="Source Sans Pro" panose="020B0503030403020204" pitchFamily="34" charset="0"/>
                <a:ea typeface="Source Sans Pro" panose="020B0503030403020204" pitchFamily="34" charset="0"/>
                <a:cs typeface="Calibri"/>
              </a:defRPr>
            </a:lvl1pPr>
          </a:lstStyle>
          <a:p>
            <a:pPr marL="0" lvl="0" eaLnBrk="1" hangingPunct="1"/>
            <a:r>
              <a:rPr lang="en-US"/>
              <a:t>Click to add English 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11" name="Text Placeholder 10">
            <a:extLst>
              <a:ext uri="{FF2B5EF4-FFF2-40B4-BE49-F238E27FC236}">
                <a16:creationId xmlns:a16="http://schemas.microsoft.com/office/drawing/2014/main" id="{B8BA0669-3A4C-53F8-4937-080EF9CE01DB}"/>
              </a:ext>
            </a:extLst>
          </p:cNvPr>
          <p:cNvSpPr>
            <a:spLocks noGrp="1"/>
          </p:cNvSpPr>
          <p:nvPr>
            <p:ph type="body" sz="quarter" idx="10" hasCustomPrompt="1"/>
          </p:nvPr>
        </p:nvSpPr>
        <p:spPr>
          <a:xfrm>
            <a:off x="10469270" y="1112402"/>
            <a:ext cx="7129462" cy="453970"/>
          </a:xfrm>
        </p:spPr>
        <p:txBody>
          <a:bodyPr/>
          <a:lstStyle>
            <a:lvl1pPr>
              <a:defRPr lang="en-US" sz="2950" b="0" i="0" dirty="0" smtClean="0">
                <a:solidFill>
                  <a:schemeClr val="bg1"/>
                </a:solidFill>
                <a:latin typeface="Museo 700" panose="02000000000000000000" pitchFamily="2" charset="0"/>
                <a:ea typeface="+mj-ea"/>
                <a:cs typeface="Calibri"/>
              </a:defRPr>
            </a:lvl1pPr>
          </a:lstStyle>
          <a:p>
            <a:pPr lvl="0"/>
            <a:r>
              <a:rPr lang="en-US"/>
              <a:t>Click to add English title </a:t>
            </a:r>
          </a:p>
        </p:txBody>
      </p:sp>
    </p:spTree>
    <p:extLst>
      <p:ext uri="{BB962C8B-B14F-4D97-AF65-F5344CB8AC3E}">
        <p14:creationId xmlns:p14="http://schemas.microsoft.com/office/powerpoint/2010/main" val="530651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Page - Blu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6622-044B-A056-CC2B-4B0A7BD5BABC}"/>
              </a:ext>
            </a:extLst>
          </p:cNvPr>
          <p:cNvSpPr>
            <a:spLocks noGrp="1"/>
          </p:cNvSpPr>
          <p:nvPr>
            <p:ph type="title" hasCustomPrompt="1"/>
          </p:nvPr>
        </p:nvSpPr>
        <p:spPr>
          <a:xfrm>
            <a:off x="1051050" y="4063396"/>
            <a:ext cx="6840760" cy="553998"/>
          </a:xfrm>
        </p:spPr>
        <p:txBody>
          <a:bodyPr/>
          <a:lstStyle>
            <a:lvl1pPr>
              <a:defRPr sz="3600">
                <a:solidFill>
                  <a:schemeClr val="bg1"/>
                </a:solidFill>
                <a:latin typeface="Museo 700" panose="02000000000000000000" pitchFamily="2" charset="0"/>
              </a:defRPr>
            </a:lvl1pPr>
          </a:lstStyle>
          <a:p>
            <a:r>
              <a:rPr lang="en-US"/>
              <a:t>Click to add Welsh title</a:t>
            </a:r>
            <a:endParaRPr lang="en-GB"/>
          </a:p>
        </p:txBody>
      </p:sp>
      <p:sp>
        <p:nvSpPr>
          <p:cNvPr id="9" name="Text Placeholder 8">
            <a:extLst>
              <a:ext uri="{FF2B5EF4-FFF2-40B4-BE49-F238E27FC236}">
                <a16:creationId xmlns:a16="http://schemas.microsoft.com/office/drawing/2014/main" id="{625F3F26-03B4-0FC1-81C9-1BC4EABB3903}"/>
              </a:ext>
            </a:extLst>
          </p:cNvPr>
          <p:cNvSpPr>
            <a:spLocks noGrp="1"/>
          </p:cNvSpPr>
          <p:nvPr>
            <p:ph type="body" sz="quarter" idx="10" hasCustomPrompt="1"/>
          </p:nvPr>
        </p:nvSpPr>
        <p:spPr>
          <a:xfrm>
            <a:off x="10628114" y="4063396"/>
            <a:ext cx="7200900" cy="553998"/>
          </a:xfrm>
        </p:spPr>
        <p:txBody>
          <a:bodyPr/>
          <a:lstStyle>
            <a:lvl1pPr>
              <a:defRPr lang="en-US" sz="3600" b="0" i="0" dirty="0" smtClean="0">
                <a:solidFill>
                  <a:schemeClr val="bg1"/>
                </a:solidFill>
                <a:latin typeface="Museo 700" panose="02000000000000000000" pitchFamily="2" charset="0"/>
                <a:ea typeface="+mj-ea"/>
                <a:cs typeface="Calibri"/>
              </a:defRPr>
            </a:lvl1pPr>
          </a:lstStyle>
          <a:p>
            <a:pPr lvl="0"/>
            <a:r>
              <a:rPr lang="en-US"/>
              <a:t>Click to add English title</a:t>
            </a:r>
          </a:p>
        </p:txBody>
      </p:sp>
      <p:sp>
        <p:nvSpPr>
          <p:cNvPr id="11" name="Text Placeholder 10">
            <a:extLst>
              <a:ext uri="{FF2B5EF4-FFF2-40B4-BE49-F238E27FC236}">
                <a16:creationId xmlns:a16="http://schemas.microsoft.com/office/drawing/2014/main" id="{9490B7B0-A186-716C-5C01-504005352E83}"/>
              </a:ext>
            </a:extLst>
          </p:cNvPr>
          <p:cNvSpPr>
            <a:spLocks noGrp="1"/>
          </p:cNvSpPr>
          <p:nvPr>
            <p:ph type="body" sz="quarter" idx="11" hasCustomPrompt="1"/>
          </p:nvPr>
        </p:nvSpPr>
        <p:spPr>
          <a:xfrm>
            <a:off x="1051050" y="8588355"/>
            <a:ext cx="3455987" cy="369332"/>
          </a:xfrm>
        </p:spPr>
        <p:txBody>
          <a:bodyPr/>
          <a:lstStyle>
            <a:lvl1pPr>
              <a:defRPr sz="2400">
                <a:solidFill>
                  <a:schemeClr val="bg1"/>
                </a:solidFill>
                <a:latin typeface="Source Sans Pro" panose="020B0503030403020204" pitchFamily="34" charset="0"/>
                <a:ea typeface="Source Sans Pro" panose="020B0503030403020204" pitchFamily="34" charset="0"/>
              </a:defRPr>
            </a:lvl1pPr>
          </a:lstStyle>
          <a:p>
            <a:pPr lvl="0"/>
            <a:r>
              <a:rPr lang="en-US"/>
              <a:t>Name </a:t>
            </a:r>
          </a:p>
        </p:txBody>
      </p:sp>
      <p:sp>
        <p:nvSpPr>
          <p:cNvPr id="13" name="Text Placeholder 12">
            <a:extLst>
              <a:ext uri="{FF2B5EF4-FFF2-40B4-BE49-F238E27FC236}">
                <a16:creationId xmlns:a16="http://schemas.microsoft.com/office/drawing/2014/main" id="{2E4A4AED-6E10-85C1-71F9-0369E53172B3}"/>
              </a:ext>
            </a:extLst>
          </p:cNvPr>
          <p:cNvSpPr>
            <a:spLocks noGrp="1"/>
          </p:cNvSpPr>
          <p:nvPr>
            <p:ph type="body" sz="quarter" idx="12" hasCustomPrompt="1"/>
          </p:nvPr>
        </p:nvSpPr>
        <p:spPr>
          <a:xfrm>
            <a:off x="1051050" y="9039051"/>
            <a:ext cx="3455987" cy="369332"/>
          </a:xfrm>
        </p:spPr>
        <p:txBody>
          <a:bodyPr/>
          <a:lstStyle>
            <a:lvl1pPr>
              <a:defRPr sz="2400">
                <a:solidFill>
                  <a:schemeClr val="bg1"/>
                </a:solidFill>
              </a:defRPr>
            </a:lvl1pPr>
          </a:lstStyle>
          <a:p>
            <a:pPr lvl="0"/>
            <a:r>
              <a:rPr lang="en-US"/>
              <a:t>Title</a:t>
            </a:r>
            <a:endParaRPr lang="en-GB"/>
          </a:p>
        </p:txBody>
      </p:sp>
    </p:spTree>
    <p:extLst>
      <p:ext uri="{BB962C8B-B14F-4D97-AF65-F5344CB8AC3E}">
        <p14:creationId xmlns:p14="http://schemas.microsoft.com/office/powerpoint/2010/main" val="1025934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195CCB-1707-1DF7-6754-4A6F45045807}"/>
              </a:ext>
            </a:extLst>
          </p:cNvPr>
          <p:cNvSpPr>
            <a:spLocks noGrp="1"/>
          </p:cNvSpPr>
          <p:nvPr>
            <p:ph type="body" sz="quarter" idx="10" hasCustomPrompt="1"/>
          </p:nvPr>
        </p:nvSpPr>
        <p:spPr>
          <a:xfrm>
            <a:off x="835025" y="1766888"/>
            <a:ext cx="5486400" cy="276999"/>
          </a:xfrm>
        </p:spPr>
        <p:txBody>
          <a:bodyPr/>
          <a:lstStyle>
            <a:lvl1pPr>
              <a:defRPr>
                <a:latin typeface="Source Sans 3" panose="020B0303030403020204" pitchFamily="34" charset="0"/>
              </a:defRPr>
            </a:lvl1pPr>
          </a:lstStyle>
          <a:p>
            <a:pPr lvl="0"/>
            <a:r>
              <a:rPr lang="en-US"/>
              <a:t>Insert Description </a:t>
            </a:r>
            <a:endParaRPr lang="en-GB"/>
          </a:p>
        </p:txBody>
      </p:sp>
      <p:sp>
        <p:nvSpPr>
          <p:cNvPr id="6" name="Text Placeholder 3">
            <a:extLst>
              <a:ext uri="{FF2B5EF4-FFF2-40B4-BE49-F238E27FC236}">
                <a16:creationId xmlns:a16="http://schemas.microsoft.com/office/drawing/2014/main" id="{B24D41B5-20F9-29F2-E4FE-F0061A379251}"/>
              </a:ext>
            </a:extLst>
          </p:cNvPr>
          <p:cNvSpPr>
            <a:spLocks noGrp="1"/>
          </p:cNvSpPr>
          <p:nvPr>
            <p:ph type="body" sz="quarter" idx="11" hasCustomPrompt="1"/>
          </p:nvPr>
        </p:nvSpPr>
        <p:spPr>
          <a:xfrm>
            <a:off x="828040" y="5729527"/>
            <a:ext cx="5486400" cy="276999"/>
          </a:xfrm>
        </p:spPr>
        <p:txBody>
          <a:bodyPr/>
          <a:lstStyle>
            <a:lvl1pPr>
              <a:defRPr>
                <a:latin typeface="Source Sans 3" panose="020B0303030403020204" pitchFamily="34" charset="0"/>
              </a:defRPr>
            </a:lvl1pPr>
          </a:lstStyle>
          <a:p>
            <a:pPr lvl="0"/>
            <a:r>
              <a:rPr lang="en-US"/>
              <a:t>Insert Description </a:t>
            </a:r>
            <a:endParaRPr lang="en-GB"/>
          </a:p>
        </p:txBody>
      </p:sp>
      <p:sp>
        <p:nvSpPr>
          <p:cNvPr id="10" name="Text Placeholder 9">
            <a:extLst>
              <a:ext uri="{FF2B5EF4-FFF2-40B4-BE49-F238E27FC236}">
                <a16:creationId xmlns:a16="http://schemas.microsoft.com/office/drawing/2014/main" id="{326F28F8-305F-4D0E-50BB-B647362E4074}"/>
              </a:ext>
            </a:extLst>
          </p:cNvPr>
          <p:cNvSpPr>
            <a:spLocks noGrp="1"/>
          </p:cNvSpPr>
          <p:nvPr>
            <p:ph type="body" sz="quarter" idx="12" hasCustomPrompt="1"/>
          </p:nvPr>
        </p:nvSpPr>
        <p:spPr>
          <a:xfrm>
            <a:off x="828040" y="1118171"/>
            <a:ext cx="5486400" cy="492443"/>
          </a:xfrm>
        </p:spPr>
        <p:txBody>
          <a:bodyPr/>
          <a:lstStyle>
            <a:lvl1pPr>
              <a:defRPr sz="3200" b="1">
                <a:solidFill>
                  <a:srgbClr val="001C2D"/>
                </a:solidFill>
                <a:latin typeface="Source Sans Pro" panose="020B0503030403020204" pitchFamily="34" charset="0"/>
                <a:ea typeface="Source Sans Pro" panose="020B0503030403020204" pitchFamily="34" charset="0"/>
              </a:defRPr>
            </a:lvl1pPr>
          </a:lstStyle>
          <a:p>
            <a:pPr lvl="0"/>
            <a:r>
              <a:rPr lang="en-US"/>
              <a:t>Insert Welsh Key</a:t>
            </a:r>
            <a:endParaRPr lang="en-GB"/>
          </a:p>
        </p:txBody>
      </p:sp>
      <p:sp>
        <p:nvSpPr>
          <p:cNvPr id="12" name="Text Placeholder 11">
            <a:extLst>
              <a:ext uri="{FF2B5EF4-FFF2-40B4-BE49-F238E27FC236}">
                <a16:creationId xmlns:a16="http://schemas.microsoft.com/office/drawing/2014/main" id="{A7B164B2-FF9D-6519-8705-435B8EF843EC}"/>
              </a:ext>
            </a:extLst>
          </p:cNvPr>
          <p:cNvSpPr>
            <a:spLocks noGrp="1"/>
          </p:cNvSpPr>
          <p:nvPr>
            <p:ph type="body" sz="quarter" idx="13" hasCustomPrompt="1"/>
          </p:nvPr>
        </p:nvSpPr>
        <p:spPr>
          <a:xfrm>
            <a:off x="835025" y="5050032"/>
            <a:ext cx="5622925" cy="492443"/>
          </a:xfrm>
        </p:spPr>
        <p:txBody>
          <a:bodyPr/>
          <a:lstStyle>
            <a:lvl1pPr>
              <a:defRPr sz="3200" b="1">
                <a:solidFill>
                  <a:srgbClr val="001C2D"/>
                </a:solidFill>
                <a:latin typeface="Source Sans Pro" panose="020B0503030403020204" pitchFamily="34" charset="0"/>
                <a:ea typeface="Source Sans Pro" panose="020B0503030403020204" pitchFamily="34" charset="0"/>
              </a:defRPr>
            </a:lvl1pPr>
          </a:lstStyle>
          <a:p>
            <a:pPr lvl="0"/>
            <a:r>
              <a:rPr lang="en-US"/>
              <a:t>Insert English Key</a:t>
            </a:r>
            <a:endParaRPr lang="en-GB"/>
          </a:p>
        </p:txBody>
      </p:sp>
    </p:spTree>
    <p:extLst>
      <p:ext uri="{BB962C8B-B14F-4D97-AF65-F5344CB8AC3E}">
        <p14:creationId xmlns:p14="http://schemas.microsoft.com/office/powerpoint/2010/main" val="378720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52F4-8C80-1244-E168-630711DDBF0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42EA0EB-4576-C508-8F2B-B6FDFB0BEF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D357C1C-15E5-03F3-77F8-0F0722080B09}"/>
              </a:ext>
            </a:extLst>
          </p:cNvPr>
          <p:cNvSpPr>
            <a:spLocks noGrp="1"/>
          </p:cNvSpPr>
          <p:nvPr>
            <p:ph type="dt" sz="half" idx="10"/>
          </p:nvPr>
        </p:nvSpPr>
        <p:spPr/>
        <p:txBody>
          <a:bodyPr/>
          <a:lstStyle/>
          <a:p>
            <a:fld id="{1D8BD707-D9CF-40AE-B4C6-C98DA3205C09}" type="datetimeFigureOut">
              <a:rPr lang="en-US" smtClean="0"/>
              <a:t>6/26/2026</a:t>
            </a:fld>
            <a:endParaRPr lang="en-US"/>
          </a:p>
        </p:txBody>
      </p:sp>
      <p:sp>
        <p:nvSpPr>
          <p:cNvPr id="5" name="Footer Placeholder 4">
            <a:extLst>
              <a:ext uri="{FF2B5EF4-FFF2-40B4-BE49-F238E27FC236}">
                <a16:creationId xmlns:a16="http://schemas.microsoft.com/office/drawing/2014/main" id="{5BA8F2E3-9C65-F7EE-6E61-96C9DA91F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73D13F-F949-4858-326F-FD703870ED6B}"/>
              </a:ext>
            </a:extLst>
          </p:cNvPr>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5386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B480-C8C5-43BE-65F3-843CA7DE8038}"/>
              </a:ext>
            </a:extLst>
          </p:cNvPr>
          <p:cNvSpPr>
            <a:spLocks noGrp="1"/>
          </p:cNvSpPr>
          <p:nvPr>
            <p:ph type="title"/>
          </p:nvPr>
        </p:nvSpPr>
        <p:spPr>
          <a:xfrm>
            <a:off x="1371686" y="2819485"/>
            <a:ext cx="17339786" cy="4704375"/>
          </a:xfrm>
        </p:spPr>
        <p:txBody>
          <a:bodyPr anchor="b"/>
          <a:lstStyle>
            <a:lvl1pPr>
              <a:defRPr sz="9894"/>
            </a:lvl1pPr>
          </a:lstStyle>
          <a:p>
            <a:r>
              <a:rPr lang="en-GB"/>
              <a:t>Click to edit Master title style</a:t>
            </a:r>
          </a:p>
        </p:txBody>
      </p:sp>
      <p:sp>
        <p:nvSpPr>
          <p:cNvPr id="3" name="Text Placeholder 2">
            <a:extLst>
              <a:ext uri="{FF2B5EF4-FFF2-40B4-BE49-F238E27FC236}">
                <a16:creationId xmlns:a16="http://schemas.microsoft.com/office/drawing/2014/main" id="{A58D23BC-9873-9B8F-3BA8-EB231A7D61BC}"/>
              </a:ext>
            </a:extLst>
          </p:cNvPr>
          <p:cNvSpPr>
            <a:spLocks noGrp="1"/>
          </p:cNvSpPr>
          <p:nvPr>
            <p:ph type="body" idx="1"/>
          </p:nvPr>
        </p:nvSpPr>
        <p:spPr>
          <a:xfrm>
            <a:off x="1371686" y="7568366"/>
            <a:ext cx="17339786" cy="2473919"/>
          </a:xfrm>
        </p:spPr>
        <p:txBody>
          <a:bodyPr/>
          <a:lstStyle>
            <a:lvl1pPr marL="0" indent="0">
              <a:buNone/>
              <a:defRPr sz="3958">
                <a:solidFill>
                  <a:schemeClr val="tx1">
                    <a:tint val="82000"/>
                  </a:schemeClr>
                </a:solidFill>
              </a:defRPr>
            </a:lvl1pPr>
            <a:lvl2pPr marL="753923" indent="0">
              <a:buNone/>
              <a:defRPr sz="3298">
                <a:solidFill>
                  <a:schemeClr val="tx1">
                    <a:tint val="82000"/>
                  </a:schemeClr>
                </a:solidFill>
              </a:defRPr>
            </a:lvl2pPr>
            <a:lvl3pPr marL="1507846" indent="0">
              <a:buNone/>
              <a:defRPr sz="2968">
                <a:solidFill>
                  <a:schemeClr val="tx1">
                    <a:tint val="82000"/>
                  </a:schemeClr>
                </a:solidFill>
              </a:defRPr>
            </a:lvl3pPr>
            <a:lvl4pPr marL="2261768" indent="0">
              <a:buNone/>
              <a:defRPr sz="2638">
                <a:solidFill>
                  <a:schemeClr val="tx1">
                    <a:tint val="82000"/>
                  </a:schemeClr>
                </a:solidFill>
              </a:defRPr>
            </a:lvl4pPr>
            <a:lvl5pPr marL="3015691" indent="0">
              <a:buNone/>
              <a:defRPr sz="2638">
                <a:solidFill>
                  <a:schemeClr val="tx1">
                    <a:tint val="82000"/>
                  </a:schemeClr>
                </a:solidFill>
              </a:defRPr>
            </a:lvl5pPr>
            <a:lvl6pPr marL="3769614" indent="0">
              <a:buNone/>
              <a:defRPr sz="2638">
                <a:solidFill>
                  <a:schemeClr val="tx1">
                    <a:tint val="82000"/>
                  </a:schemeClr>
                </a:solidFill>
              </a:defRPr>
            </a:lvl6pPr>
            <a:lvl7pPr marL="4523537" indent="0">
              <a:buNone/>
              <a:defRPr sz="2638">
                <a:solidFill>
                  <a:schemeClr val="tx1">
                    <a:tint val="82000"/>
                  </a:schemeClr>
                </a:solidFill>
              </a:defRPr>
            </a:lvl7pPr>
            <a:lvl8pPr marL="5277460" indent="0">
              <a:buNone/>
              <a:defRPr sz="2638">
                <a:solidFill>
                  <a:schemeClr val="tx1">
                    <a:tint val="82000"/>
                  </a:schemeClr>
                </a:solidFill>
              </a:defRPr>
            </a:lvl8pPr>
            <a:lvl9pPr marL="6031382" indent="0">
              <a:buNone/>
              <a:defRPr sz="2638">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16937E-418D-5C3D-97DF-A79C36DA07BB}"/>
              </a:ext>
            </a:extLst>
          </p:cNvPr>
          <p:cNvSpPr>
            <a:spLocks noGrp="1"/>
          </p:cNvSpPr>
          <p:nvPr>
            <p:ph type="dt" sz="half" idx="10"/>
          </p:nvPr>
        </p:nvSpPr>
        <p:spPr/>
        <p:txBody>
          <a:bodyPr/>
          <a:lstStyle/>
          <a:p>
            <a:fld id="{664CEF09-594B-4A2E-9659-1F60DFCBF4DE}" type="datetimeFigureOut">
              <a:rPr lang="en-GB" smtClean="0"/>
              <a:t>26/06/2026</a:t>
            </a:fld>
            <a:endParaRPr lang="en-GB"/>
          </a:p>
        </p:txBody>
      </p:sp>
      <p:sp>
        <p:nvSpPr>
          <p:cNvPr id="5" name="Footer Placeholder 4">
            <a:extLst>
              <a:ext uri="{FF2B5EF4-FFF2-40B4-BE49-F238E27FC236}">
                <a16:creationId xmlns:a16="http://schemas.microsoft.com/office/drawing/2014/main" id="{D376DD9B-25FF-E72F-9697-0660D3B2E9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58F41-077F-6A66-51EE-F5CBB73E8D55}"/>
              </a:ext>
            </a:extLst>
          </p:cNvPr>
          <p:cNvSpPr>
            <a:spLocks noGrp="1"/>
          </p:cNvSpPr>
          <p:nvPr>
            <p:ph type="sldNum" sz="quarter" idx="12"/>
          </p:nvPr>
        </p:nvSpPr>
        <p:spPr/>
        <p:txBody>
          <a:bodyPr/>
          <a:lstStyle/>
          <a:p>
            <a:fld id="{DF36F9EE-F061-44AB-9BE4-92EF36807E7E}" type="slidenum">
              <a:rPr lang="en-GB" smtClean="0"/>
              <a:t>‹#›</a:t>
            </a:fld>
            <a:endParaRPr lang="en-GB"/>
          </a:p>
        </p:txBody>
      </p:sp>
    </p:spTree>
    <p:extLst>
      <p:ext uri="{BB962C8B-B14F-4D97-AF65-F5344CB8AC3E}">
        <p14:creationId xmlns:p14="http://schemas.microsoft.com/office/powerpoint/2010/main" val="131264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623-40D9-F7B7-591B-76508D1D3EA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01D79C0-2001-1A79-CCE4-31441C45250A}"/>
              </a:ext>
            </a:extLst>
          </p:cNvPr>
          <p:cNvSpPr>
            <a:spLocks noGrp="1"/>
          </p:cNvSpPr>
          <p:nvPr>
            <p:ph sz="half" idx="1"/>
          </p:nvPr>
        </p:nvSpPr>
        <p:spPr>
          <a:xfrm>
            <a:off x="1382157" y="3010591"/>
            <a:ext cx="8544243" cy="7175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2FFC118-B006-D3E8-B110-B4088499C2A0}"/>
              </a:ext>
            </a:extLst>
          </p:cNvPr>
          <p:cNvSpPr>
            <a:spLocks noGrp="1"/>
          </p:cNvSpPr>
          <p:nvPr>
            <p:ph sz="half" idx="2"/>
          </p:nvPr>
        </p:nvSpPr>
        <p:spPr>
          <a:xfrm>
            <a:off x="10177700" y="3010591"/>
            <a:ext cx="8544243" cy="7175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E90434A-96C1-E33C-E6BF-E73B288AF5A1}"/>
              </a:ext>
            </a:extLst>
          </p:cNvPr>
          <p:cNvSpPr>
            <a:spLocks noGrp="1"/>
          </p:cNvSpPr>
          <p:nvPr>
            <p:ph type="dt" sz="half" idx="10"/>
          </p:nvPr>
        </p:nvSpPr>
        <p:spPr/>
        <p:txBody>
          <a:bodyPr/>
          <a:lstStyle/>
          <a:p>
            <a:fld id="{664CEF09-594B-4A2E-9659-1F60DFCBF4DE}" type="datetimeFigureOut">
              <a:rPr lang="en-GB" smtClean="0"/>
              <a:t>26/06/2026</a:t>
            </a:fld>
            <a:endParaRPr lang="en-GB"/>
          </a:p>
        </p:txBody>
      </p:sp>
      <p:sp>
        <p:nvSpPr>
          <p:cNvPr id="6" name="Footer Placeholder 5">
            <a:extLst>
              <a:ext uri="{FF2B5EF4-FFF2-40B4-BE49-F238E27FC236}">
                <a16:creationId xmlns:a16="http://schemas.microsoft.com/office/drawing/2014/main" id="{3F3DAD6D-4B54-59AF-B77A-B9D6530C0A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B1C2FF-B329-FF2B-8AC7-16C1E4E555A3}"/>
              </a:ext>
            </a:extLst>
          </p:cNvPr>
          <p:cNvSpPr>
            <a:spLocks noGrp="1"/>
          </p:cNvSpPr>
          <p:nvPr>
            <p:ph type="sldNum" sz="quarter" idx="12"/>
          </p:nvPr>
        </p:nvSpPr>
        <p:spPr/>
        <p:txBody>
          <a:bodyPr/>
          <a:lstStyle/>
          <a:p>
            <a:fld id="{DF36F9EE-F061-44AB-9BE4-92EF36807E7E}" type="slidenum">
              <a:rPr lang="en-GB" smtClean="0"/>
              <a:t>‹#›</a:t>
            </a:fld>
            <a:endParaRPr lang="en-GB"/>
          </a:p>
        </p:txBody>
      </p:sp>
    </p:spTree>
    <p:extLst>
      <p:ext uri="{BB962C8B-B14F-4D97-AF65-F5344CB8AC3E}">
        <p14:creationId xmlns:p14="http://schemas.microsoft.com/office/powerpoint/2010/main" val="83272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5402-7BB4-C9E8-F3AD-F4247C861853}"/>
              </a:ext>
            </a:extLst>
          </p:cNvPr>
          <p:cNvSpPr>
            <a:spLocks noGrp="1"/>
          </p:cNvSpPr>
          <p:nvPr>
            <p:ph type="title"/>
          </p:nvPr>
        </p:nvSpPr>
        <p:spPr>
          <a:xfrm>
            <a:off x="1384776" y="602119"/>
            <a:ext cx="17339786" cy="2185952"/>
          </a:xfrm>
        </p:spPr>
        <p:txBody>
          <a:bodyPr/>
          <a:lstStyle/>
          <a:p>
            <a:r>
              <a:rPr lang="en-GB"/>
              <a:t>Click to edit Master title style</a:t>
            </a:r>
          </a:p>
        </p:txBody>
      </p:sp>
      <p:sp>
        <p:nvSpPr>
          <p:cNvPr id="3" name="Text Placeholder 2">
            <a:extLst>
              <a:ext uri="{FF2B5EF4-FFF2-40B4-BE49-F238E27FC236}">
                <a16:creationId xmlns:a16="http://schemas.microsoft.com/office/drawing/2014/main" id="{E7A46462-0EF1-AB80-3D35-645F4B2A80D9}"/>
              </a:ext>
            </a:extLst>
          </p:cNvPr>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GB"/>
              <a:t>Click to edit Master text styles</a:t>
            </a:r>
          </a:p>
        </p:txBody>
      </p:sp>
      <p:sp>
        <p:nvSpPr>
          <p:cNvPr id="4" name="Content Placeholder 3">
            <a:extLst>
              <a:ext uri="{FF2B5EF4-FFF2-40B4-BE49-F238E27FC236}">
                <a16:creationId xmlns:a16="http://schemas.microsoft.com/office/drawing/2014/main" id="{5DDF746D-EFB6-2ADE-91BE-1F7F925AB9E3}"/>
              </a:ext>
            </a:extLst>
          </p:cNvPr>
          <p:cNvSpPr>
            <a:spLocks noGrp="1"/>
          </p:cNvSpPr>
          <p:nvPr>
            <p:ph sz="half" idx="2"/>
          </p:nvPr>
        </p:nvSpPr>
        <p:spPr>
          <a:xfrm>
            <a:off x="1384776" y="4131054"/>
            <a:ext cx="8504976" cy="60761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BCF74EA-892C-B8DE-5E92-1676765E9B8B}"/>
              </a:ext>
            </a:extLst>
          </p:cNvPr>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GB"/>
              <a:t>Click to edit Master text styles</a:t>
            </a:r>
          </a:p>
        </p:txBody>
      </p:sp>
      <p:sp>
        <p:nvSpPr>
          <p:cNvPr id="6" name="Content Placeholder 5">
            <a:extLst>
              <a:ext uri="{FF2B5EF4-FFF2-40B4-BE49-F238E27FC236}">
                <a16:creationId xmlns:a16="http://schemas.microsoft.com/office/drawing/2014/main" id="{B88A9AFB-18E0-8646-98CA-9C9CC8D1747F}"/>
              </a:ext>
            </a:extLst>
          </p:cNvPr>
          <p:cNvSpPr>
            <a:spLocks noGrp="1"/>
          </p:cNvSpPr>
          <p:nvPr>
            <p:ph sz="quarter" idx="4"/>
          </p:nvPr>
        </p:nvSpPr>
        <p:spPr>
          <a:xfrm>
            <a:off x="10177701" y="4131054"/>
            <a:ext cx="8546861" cy="60761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F46C2CA-9168-2149-71A1-CFC6D551C7AB}"/>
              </a:ext>
            </a:extLst>
          </p:cNvPr>
          <p:cNvSpPr>
            <a:spLocks noGrp="1"/>
          </p:cNvSpPr>
          <p:nvPr>
            <p:ph type="dt" sz="half" idx="10"/>
          </p:nvPr>
        </p:nvSpPr>
        <p:spPr/>
        <p:txBody>
          <a:bodyPr/>
          <a:lstStyle/>
          <a:p>
            <a:fld id="{664CEF09-594B-4A2E-9659-1F60DFCBF4DE}" type="datetimeFigureOut">
              <a:rPr lang="en-GB" smtClean="0"/>
              <a:t>26/06/2026</a:t>
            </a:fld>
            <a:endParaRPr lang="en-GB"/>
          </a:p>
        </p:txBody>
      </p:sp>
      <p:sp>
        <p:nvSpPr>
          <p:cNvPr id="8" name="Footer Placeholder 7">
            <a:extLst>
              <a:ext uri="{FF2B5EF4-FFF2-40B4-BE49-F238E27FC236}">
                <a16:creationId xmlns:a16="http://schemas.microsoft.com/office/drawing/2014/main" id="{F3983001-AE90-8C59-2029-41B27BFA0A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E35E60-D0A2-235A-BD5B-D3CADF40F4FD}"/>
              </a:ext>
            </a:extLst>
          </p:cNvPr>
          <p:cNvSpPr>
            <a:spLocks noGrp="1"/>
          </p:cNvSpPr>
          <p:nvPr>
            <p:ph type="sldNum" sz="quarter" idx="12"/>
          </p:nvPr>
        </p:nvSpPr>
        <p:spPr/>
        <p:txBody>
          <a:bodyPr/>
          <a:lstStyle/>
          <a:p>
            <a:fld id="{DF36F9EE-F061-44AB-9BE4-92EF36807E7E}" type="slidenum">
              <a:rPr lang="en-GB" smtClean="0"/>
              <a:t>‹#›</a:t>
            </a:fld>
            <a:endParaRPr lang="en-GB"/>
          </a:p>
        </p:txBody>
      </p:sp>
    </p:spTree>
    <p:extLst>
      <p:ext uri="{BB962C8B-B14F-4D97-AF65-F5344CB8AC3E}">
        <p14:creationId xmlns:p14="http://schemas.microsoft.com/office/powerpoint/2010/main" val="396221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6636-E4B5-F6C1-AD3D-B69CFFB00DE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E07FF61-A8DF-FCBC-88D6-3D7BCB7297B4}"/>
              </a:ext>
            </a:extLst>
          </p:cNvPr>
          <p:cNvSpPr>
            <a:spLocks noGrp="1"/>
          </p:cNvSpPr>
          <p:nvPr>
            <p:ph type="dt" sz="half" idx="10"/>
          </p:nvPr>
        </p:nvSpPr>
        <p:spPr/>
        <p:txBody>
          <a:bodyPr/>
          <a:lstStyle/>
          <a:p>
            <a:fld id="{664CEF09-594B-4A2E-9659-1F60DFCBF4DE}" type="datetimeFigureOut">
              <a:rPr lang="en-GB" smtClean="0"/>
              <a:t>26/06/2026</a:t>
            </a:fld>
            <a:endParaRPr lang="en-GB"/>
          </a:p>
        </p:txBody>
      </p:sp>
      <p:sp>
        <p:nvSpPr>
          <p:cNvPr id="4" name="Footer Placeholder 3">
            <a:extLst>
              <a:ext uri="{FF2B5EF4-FFF2-40B4-BE49-F238E27FC236}">
                <a16:creationId xmlns:a16="http://schemas.microsoft.com/office/drawing/2014/main" id="{52D4F9A7-1C7E-F959-0E72-EFE2D5B337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95FF70-58AB-44D8-CB7A-918345AE9E2A}"/>
              </a:ext>
            </a:extLst>
          </p:cNvPr>
          <p:cNvSpPr>
            <a:spLocks noGrp="1"/>
          </p:cNvSpPr>
          <p:nvPr>
            <p:ph type="sldNum" sz="quarter" idx="12"/>
          </p:nvPr>
        </p:nvSpPr>
        <p:spPr/>
        <p:txBody>
          <a:bodyPr/>
          <a:lstStyle/>
          <a:p>
            <a:fld id="{DF36F9EE-F061-44AB-9BE4-92EF36807E7E}" type="slidenum">
              <a:rPr lang="en-GB" smtClean="0"/>
              <a:t>‹#›</a:t>
            </a:fld>
            <a:endParaRPr lang="en-GB"/>
          </a:p>
        </p:txBody>
      </p:sp>
    </p:spTree>
    <p:extLst>
      <p:ext uri="{BB962C8B-B14F-4D97-AF65-F5344CB8AC3E}">
        <p14:creationId xmlns:p14="http://schemas.microsoft.com/office/powerpoint/2010/main" val="53442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B3CADC-6B78-7899-D77C-0941C7B22A1F}"/>
              </a:ext>
            </a:extLst>
          </p:cNvPr>
          <p:cNvSpPr>
            <a:spLocks noGrp="1"/>
          </p:cNvSpPr>
          <p:nvPr>
            <p:ph type="dt" sz="half" idx="10"/>
          </p:nvPr>
        </p:nvSpPr>
        <p:spPr/>
        <p:txBody>
          <a:bodyPr/>
          <a:lstStyle/>
          <a:p>
            <a:fld id="{664CEF09-594B-4A2E-9659-1F60DFCBF4DE}" type="datetimeFigureOut">
              <a:rPr lang="en-GB" smtClean="0"/>
              <a:t>26/06/2026</a:t>
            </a:fld>
            <a:endParaRPr lang="en-GB"/>
          </a:p>
        </p:txBody>
      </p:sp>
      <p:sp>
        <p:nvSpPr>
          <p:cNvPr id="3" name="Footer Placeholder 2">
            <a:extLst>
              <a:ext uri="{FF2B5EF4-FFF2-40B4-BE49-F238E27FC236}">
                <a16:creationId xmlns:a16="http://schemas.microsoft.com/office/drawing/2014/main" id="{1F6D5BBA-A579-F7B3-B13F-2EB9CB224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210CBA-AE45-2BA3-1368-66913179F3EA}"/>
              </a:ext>
            </a:extLst>
          </p:cNvPr>
          <p:cNvSpPr>
            <a:spLocks noGrp="1"/>
          </p:cNvSpPr>
          <p:nvPr>
            <p:ph type="sldNum" sz="quarter" idx="12"/>
          </p:nvPr>
        </p:nvSpPr>
        <p:spPr/>
        <p:txBody>
          <a:bodyPr/>
          <a:lstStyle/>
          <a:p>
            <a:fld id="{DF36F9EE-F061-44AB-9BE4-92EF36807E7E}" type="slidenum">
              <a:rPr lang="en-GB" smtClean="0"/>
              <a:t>‹#›</a:t>
            </a:fld>
            <a:endParaRPr lang="en-GB"/>
          </a:p>
        </p:txBody>
      </p:sp>
    </p:spTree>
    <p:extLst>
      <p:ext uri="{BB962C8B-B14F-4D97-AF65-F5344CB8AC3E}">
        <p14:creationId xmlns:p14="http://schemas.microsoft.com/office/powerpoint/2010/main" val="124904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C3F7-D349-5472-A639-AF73A02AFF9F}"/>
              </a:ext>
            </a:extLst>
          </p:cNvPr>
          <p:cNvSpPr>
            <a:spLocks noGrp="1"/>
          </p:cNvSpPr>
          <p:nvPr>
            <p:ph type="title"/>
          </p:nvPr>
        </p:nvSpPr>
        <p:spPr>
          <a:xfrm>
            <a:off x="1384776" y="753957"/>
            <a:ext cx="6484095" cy="2638848"/>
          </a:xfrm>
        </p:spPr>
        <p:txBody>
          <a:bodyPr anchor="b"/>
          <a:lstStyle>
            <a:lvl1pPr>
              <a:defRPr sz="5277"/>
            </a:lvl1pPr>
          </a:lstStyle>
          <a:p>
            <a:r>
              <a:rPr lang="en-GB"/>
              <a:t>Click to edit Master title style</a:t>
            </a:r>
          </a:p>
        </p:txBody>
      </p:sp>
      <p:sp>
        <p:nvSpPr>
          <p:cNvPr id="3" name="Content Placeholder 2">
            <a:extLst>
              <a:ext uri="{FF2B5EF4-FFF2-40B4-BE49-F238E27FC236}">
                <a16:creationId xmlns:a16="http://schemas.microsoft.com/office/drawing/2014/main" id="{8821CE9D-C034-FB1E-C304-B4A3DD01E0CC}"/>
              </a:ext>
            </a:extLst>
          </p:cNvPr>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3DD92B2-7133-5920-0DB9-CA968916B079}"/>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GB"/>
              <a:t>Click to edit Master text styles</a:t>
            </a:r>
          </a:p>
        </p:txBody>
      </p:sp>
      <p:sp>
        <p:nvSpPr>
          <p:cNvPr id="5" name="Date Placeholder 4">
            <a:extLst>
              <a:ext uri="{FF2B5EF4-FFF2-40B4-BE49-F238E27FC236}">
                <a16:creationId xmlns:a16="http://schemas.microsoft.com/office/drawing/2014/main" id="{7D25092A-6098-7B52-9BED-8E01C0547344}"/>
              </a:ext>
            </a:extLst>
          </p:cNvPr>
          <p:cNvSpPr>
            <a:spLocks noGrp="1"/>
          </p:cNvSpPr>
          <p:nvPr>
            <p:ph type="dt" sz="half" idx="10"/>
          </p:nvPr>
        </p:nvSpPr>
        <p:spPr/>
        <p:txBody>
          <a:bodyPr/>
          <a:lstStyle/>
          <a:p>
            <a:fld id="{664CEF09-594B-4A2E-9659-1F60DFCBF4DE}" type="datetimeFigureOut">
              <a:rPr lang="en-GB" smtClean="0"/>
              <a:t>26/06/2026</a:t>
            </a:fld>
            <a:endParaRPr lang="en-GB"/>
          </a:p>
        </p:txBody>
      </p:sp>
      <p:sp>
        <p:nvSpPr>
          <p:cNvPr id="6" name="Footer Placeholder 5">
            <a:extLst>
              <a:ext uri="{FF2B5EF4-FFF2-40B4-BE49-F238E27FC236}">
                <a16:creationId xmlns:a16="http://schemas.microsoft.com/office/drawing/2014/main" id="{2608D591-1B85-2B4C-D1D5-0FF88FAB55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184FA-EC3C-57D7-3277-EF4CD32D7C5B}"/>
              </a:ext>
            </a:extLst>
          </p:cNvPr>
          <p:cNvSpPr>
            <a:spLocks noGrp="1"/>
          </p:cNvSpPr>
          <p:nvPr>
            <p:ph type="sldNum" sz="quarter" idx="12"/>
          </p:nvPr>
        </p:nvSpPr>
        <p:spPr/>
        <p:txBody>
          <a:bodyPr/>
          <a:lstStyle/>
          <a:p>
            <a:fld id="{DF36F9EE-F061-44AB-9BE4-92EF36807E7E}" type="slidenum">
              <a:rPr lang="en-GB" smtClean="0"/>
              <a:t>‹#›</a:t>
            </a:fld>
            <a:endParaRPr lang="en-GB"/>
          </a:p>
        </p:txBody>
      </p:sp>
    </p:spTree>
    <p:extLst>
      <p:ext uri="{BB962C8B-B14F-4D97-AF65-F5344CB8AC3E}">
        <p14:creationId xmlns:p14="http://schemas.microsoft.com/office/powerpoint/2010/main" val="403725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0233-B60C-49E0-67D0-1593F37EA204}"/>
              </a:ext>
            </a:extLst>
          </p:cNvPr>
          <p:cNvSpPr>
            <a:spLocks noGrp="1"/>
          </p:cNvSpPr>
          <p:nvPr>
            <p:ph type="title"/>
          </p:nvPr>
        </p:nvSpPr>
        <p:spPr>
          <a:xfrm>
            <a:off x="1384776" y="753957"/>
            <a:ext cx="6484095" cy="2638848"/>
          </a:xfrm>
        </p:spPr>
        <p:txBody>
          <a:bodyPr anchor="b"/>
          <a:lstStyle>
            <a:lvl1pPr>
              <a:defRPr sz="5277"/>
            </a:lvl1pPr>
          </a:lstStyle>
          <a:p>
            <a:r>
              <a:rPr lang="en-GB"/>
              <a:t>Click to edit Master title style</a:t>
            </a:r>
          </a:p>
        </p:txBody>
      </p:sp>
      <p:sp>
        <p:nvSpPr>
          <p:cNvPr id="3" name="Picture Placeholder 2">
            <a:extLst>
              <a:ext uri="{FF2B5EF4-FFF2-40B4-BE49-F238E27FC236}">
                <a16:creationId xmlns:a16="http://schemas.microsoft.com/office/drawing/2014/main" id="{517A7BEC-23E1-732E-D3E4-E515877545E1}"/>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GB"/>
              <a:t>Click icon to add picture</a:t>
            </a:r>
          </a:p>
        </p:txBody>
      </p:sp>
      <p:sp>
        <p:nvSpPr>
          <p:cNvPr id="4" name="Text Placeholder 3">
            <a:extLst>
              <a:ext uri="{FF2B5EF4-FFF2-40B4-BE49-F238E27FC236}">
                <a16:creationId xmlns:a16="http://schemas.microsoft.com/office/drawing/2014/main" id="{F988776F-594D-B1F3-4E19-E53966B588BE}"/>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GB"/>
              <a:t>Click to edit Master text styles</a:t>
            </a:r>
          </a:p>
        </p:txBody>
      </p:sp>
      <p:sp>
        <p:nvSpPr>
          <p:cNvPr id="5" name="Date Placeholder 4">
            <a:extLst>
              <a:ext uri="{FF2B5EF4-FFF2-40B4-BE49-F238E27FC236}">
                <a16:creationId xmlns:a16="http://schemas.microsoft.com/office/drawing/2014/main" id="{4D66960F-A9A9-E1DB-A8B3-326927CE27A3}"/>
              </a:ext>
            </a:extLst>
          </p:cNvPr>
          <p:cNvSpPr>
            <a:spLocks noGrp="1"/>
          </p:cNvSpPr>
          <p:nvPr>
            <p:ph type="dt" sz="half" idx="10"/>
          </p:nvPr>
        </p:nvSpPr>
        <p:spPr/>
        <p:txBody>
          <a:bodyPr/>
          <a:lstStyle/>
          <a:p>
            <a:fld id="{664CEF09-594B-4A2E-9659-1F60DFCBF4DE}" type="datetimeFigureOut">
              <a:rPr lang="en-GB" smtClean="0"/>
              <a:t>26/06/2026</a:t>
            </a:fld>
            <a:endParaRPr lang="en-GB"/>
          </a:p>
        </p:txBody>
      </p:sp>
      <p:sp>
        <p:nvSpPr>
          <p:cNvPr id="6" name="Footer Placeholder 5">
            <a:extLst>
              <a:ext uri="{FF2B5EF4-FFF2-40B4-BE49-F238E27FC236}">
                <a16:creationId xmlns:a16="http://schemas.microsoft.com/office/drawing/2014/main" id="{218C60E7-CB81-2F00-4D81-F512635393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188273-A24B-60C6-EB4D-1F1D2F3093FA}"/>
              </a:ext>
            </a:extLst>
          </p:cNvPr>
          <p:cNvSpPr>
            <a:spLocks noGrp="1"/>
          </p:cNvSpPr>
          <p:nvPr>
            <p:ph type="sldNum" sz="quarter" idx="12"/>
          </p:nvPr>
        </p:nvSpPr>
        <p:spPr/>
        <p:txBody>
          <a:bodyPr/>
          <a:lstStyle/>
          <a:p>
            <a:fld id="{DF36F9EE-F061-44AB-9BE4-92EF36807E7E}" type="slidenum">
              <a:rPr lang="en-GB" smtClean="0"/>
              <a:t>‹#›</a:t>
            </a:fld>
            <a:endParaRPr lang="en-GB"/>
          </a:p>
        </p:txBody>
      </p:sp>
    </p:spTree>
    <p:extLst>
      <p:ext uri="{BB962C8B-B14F-4D97-AF65-F5344CB8AC3E}">
        <p14:creationId xmlns:p14="http://schemas.microsoft.com/office/powerpoint/2010/main" val="294062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DE5177-C2A8-FE47-47A4-0D23F6BADA7D}"/>
              </a:ext>
            </a:extLst>
          </p:cNvPr>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B49E8CD-D78E-DCB6-74DB-FC4EA096BA8B}"/>
              </a:ext>
            </a:extLst>
          </p:cNvPr>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374DB80-6892-2AE7-6AAD-210891ED5365}"/>
              </a:ext>
            </a:extLst>
          </p:cNvPr>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82000"/>
                  </a:schemeClr>
                </a:solidFill>
              </a:defRPr>
            </a:lvl1pPr>
          </a:lstStyle>
          <a:p>
            <a:fld id="{664CEF09-594B-4A2E-9659-1F60DFCBF4DE}" type="datetimeFigureOut">
              <a:rPr lang="en-GB" smtClean="0"/>
              <a:t>26/06/2026</a:t>
            </a:fld>
            <a:endParaRPr lang="en-GB"/>
          </a:p>
        </p:txBody>
      </p:sp>
      <p:sp>
        <p:nvSpPr>
          <p:cNvPr id="5" name="Footer Placeholder 4">
            <a:extLst>
              <a:ext uri="{FF2B5EF4-FFF2-40B4-BE49-F238E27FC236}">
                <a16:creationId xmlns:a16="http://schemas.microsoft.com/office/drawing/2014/main" id="{C071296B-BBB7-3F27-CE68-FE31955267EE}"/>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6C3C25-AE2E-34E7-9345-95C7D82183CF}"/>
              </a:ext>
            </a:extLst>
          </p:cNvPr>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82000"/>
                  </a:schemeClr>
                </a:solidFill>
              </a:defRPr>
            </a:lvl1pPr>
          </a:lstStyle>
          <a:p>
            <a:fld id="{DF36F9EE-F061-44AB-9BE4-92EF36807E7E}" type="slidenum">
              <a:rPr lang="en-GB" smtClean="0"/>
              <a:t>‹#›</a:t>
            </a:fld>
            <a:endParaRPr lang="en-GB"/>
          </a:p>
        </p:txBody>
      </p:sp>
    </p:spTree>
    <p:extLst>
      <p:ext uri="{BB962C8B-B14F-4D97-AF65-F5344CB8AC3E}">
        <p14:creationId xmlns:p14="http://schemas.microsoft.com/office/powerpoint/2010/main" val="32428668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66" r:id="rId14"/>
    <p:sldLayoutId id="2147483665" r:id="rId15"/>
    <p:sldLayoutId id="2147483667" r:id="rId16"/>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estyn.gov.wales/self-evaluation-and-continuous-improvement-in-the-tertiary-system-in-wales/" TargetMode="External"/><Relationship Id="rId7" Type="http://schemas.openxmlformats.org/officeDocument/2006/relationships/hyperlink" Target="https://estyn.gov.wales/self-evaluation-and-continuous-improvement-in-the-tertiary-system-in-wale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https://www.estyn.llyw.cymru/hunanwerthuso-a-gwelliant-parhaus-yn-y-system-drydyddol-yng-nghymru/" TargetMode="External"/><Relationship Id="rId4" Type="http://schemas.openxmlformats.org/officeDocument/2006/relationships/image" Target="../media/image2.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0B1F57-51D2-5276-199D-E31D366B0C96}"/>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BC090E65-080E-FB39-897E-8B26C839B28D}"/>
              </a:ext>
            </a:extLst>
          </p:cNvPr>
          <p:cNvSpPr>
            <a:spLocks noGrp="1"/>
          </p:cNvSpPr>
          <p:nvPr>
            <p:ph type="title"/>
          </p:nvPr>
        </p:nvSpPr>
        <p:spPr>
          <a:xfrm>
            <a:off x="1051049" y="4063395"/>
            <a:ext cx="7878937" cy="2769989"/>
          </a:xfrm>
        </p:spPr>
        <p:txBody>
          <a:bodyPr/>
          <a:lstStyle/>
          <a:p>
            <a:r>
              <a:rPr lang="en-GB" sz="6000"/>
              <a:t>O </a:t>
            </a:r>
            <a:r>
              <a:rPr lang="en-GB" sz="6000" err="1"/>
              <a:t>fyfyrio</a:t>
            </a:r>
            <a:r>
              <a:rPr lang="en-GB" sz="6000"/>
              <a:t> </a:t>
            </a:r>
            <a:r>
              <a:rPr lang="en-GB" sz="6000" err="1"/>
              <a:t>i</a:t>
            </a:r>
            <a:r>
              <a:rPr lang="en-GB" sz="6000"/>
              <a:t> </a:t>
            </a:r>
            <a:r>
              <a:rPr lang="en-GB" sz="6000" err="1"/>
              <a:t>wella</a:t>
            </a:r>
            <a:r>
              <a:rPr lang="en-GB" sz="6000"/>
              <a:t>: </a:t>
            </a:r>
            <a:r>
              <a:rPr lang="en-GB" sz="6000" err="1"/>
              <a:t>cryfhau</a:t>
            </a:r>
            <a:r>
              <a:rPr lang="en-GB" sz="6000"/>
              <a:t> </a:t>
            </a:r>
            <a:r>
              <a:rPr lang="en-GB" sz="6000" err="1"/>
              <a:t>arfer</a:t>
            </a:r>
            <a:r>
              <a:rPr lang="en-GB" sz="6000"/>
              <a:t> </a:t>
            </a:r>
            <a:r>
              <a:rPr lang="en-GB" sz="6000" err="1"/>
              <a:t>hunanwerthuso</a:t>
            </a:r>
            <a:endParaRPr lang="en-GB" sz="6000"/>
          </a:p>
        </p:txBody>
      </p:sp>
      <p:sp>
        <p:nvSpPr>
          <p:cNvPr id="29" name="Text Placeholder 28">
            <a:extLst>
              <a:ext uri="{FF2B5EF4-FFF2-40B4-BE49-F238E27FC236}">
                <a16:creationId xmlns:a16="http://schemas.microsoft.com/office/drawing/2014/main" id="{002D7D89-15FD-0489-7547-03634ABA28FB}"/>
              </a:ext>
            </a:extLst>
          </p:cNvPr>
          <p:cNvSpPr>
            <a:spLocks noGrp="1"/>
          </p:cNvSpPr>
          <p:nvPr>
            <p:ph type="body" sz="quarter" idx="10"/>
          </p:nvPr>
        </p:nvSpPr>
        <p:spPr>
          <a:xfrm>
            <a:off x="10628114" y="4063396"/>
            <a:ext cx="8856984" cy="4524315"/>
          </a:xfrm>
        </p:spPr>
        <p:txBody>
          <a:bodyPr/>
          <a:lstStyle/>
          <a:p>
            <a:pPr marL="0" indent="0">
              <a:buNone/>
            </a:pPr>
            <a:r>
              <a:rPr lang="en-US" sz="6000"/>
              <a:t>From reflection to improvement: strengthening self-evaluation practice</a:t>
            </a:r>
          </a:p>
          <a:p>
            <a:endParaRPr lang="en-GB" sz="5400"/>
          </a:p>
        </p:txBody>
      </p:sp>
      <p:sp>
        <p:nvSpPr>
          <p:cNvPr id="31" name="Text Placeholder 30">
            <a:extLst>
              <a:ext uri="{FF2B5EF4-FFF2-40B4-BE49-F238E27FC236}">
                <a16:creationId xmlns:a16="http://schemas.microsoft.com/office/drawing/2014/main" id="{A086F9D1-78A0-5EBB-187A-3F004E2BC405}"/>
              </a:ext>
            </a:extLst>
          </p:cNvPr>
          <p:cNvSpPr>
            <a:spLocks noGrp="1"/>
          </p:cNvSpPr>
          <p:nvPr>
            <p:ph type="body" sz="quarter" idx="11"/>
          </p:nvPr>
        </p:nvSpPr>
        <p:spPr/>
        <p:txBody>
          <a:bodyPr>
            <a:normAutofit fontScale="92500" lnSpcReduction="10000"/>
          </a:bodyPr>
          <a:lstStyle/>
          <a:p>
            <a:r>
              <a:rPr lang="en-US" err="1"/>
              <a:t>Mehefin</a:t>
            </a:r>
            <a:r>
              <a:rPr lang="en-US"/>
              <a:t> / June 2026</a:t>
            </a:r>
            <a:endParaRPr lang="en-GB"/>
          </a:p>
        </p:txBody>
      </p:sp>
      <p:sp>
        <p:nvSpPr>
          <p:cNvPr id="3" name="object 3">
            <a:extLst>
              <a:ext uri="{FF2B5EF4-FFF2-40B4-BE49-F238E27FC236}">
                <a16:creationId xmlns:a16="http://schemas.microsoft.com/office/drawing/2014/main" id="{C8138CFE-1A71-3AA2-6AF2-78D118F83FA1}"/>
              </a:ext>
            </a:extLst>
          </p:cNvPr>
          <p:cNvSpPr txBox="1"/>
          <p:nvPr/>
        </p:nvSpPr>
        <p:spPr>
          <a:xfrm>
            <a:off x="10458185" y="3536929"/>
            <a:ext cx="7498715" cy="566181"/>
          </a:xfrm>
          <a:prstGeom prst="rect">
            <a:avLst/>
          </a:prstGeom>
        </p:spPr>
        <p:txBody>
          <a:bodyPr vert="horz" wrap="square" lIns="0" tIns="12065" rIns="0" bIns="0" rtlCol="0">
            <a:spAutoFit/>
          </a:bodyPr>
          <a:lstStyle/>
          <a:p>
            <a:pPr marL="12700" marR="5080">
              <a:lnSpc>
                <a:spcPct val="100000"/>
              </a:lnSpc>
              <a:spcBef>
                <a:spcPts val="95"/>
              </a:spcBef>
            </a:pPr>
            <a:endParaRPr sz="3600">
              <a:latin typeface="Museo 700"/>
              <a:cs typeface="Museo 700"/>
            </a:endParaRPr>
          </a:p>
        </p:txBody>
      </p:sp>
      <p:grpSp>
        <p:nvGrpSpPr>
          <p:cNvPr id="12" name="object 12">
            <a:extLst>
              <a:ext uri="{FF2B5EF4-FFF2-40B4-BE49-F238E27FC236}">
                <a16:creationId xmlns:a16="http://schemas.microsoft.com/office/drawing/2014/main" id="{2150BA6E-0496-4F06-C97D-8D0A855593F4}"/>
              </a:ext>
            </a:extLst>
          </p:cNvPr>
          <p:cNvGrpSpPr/>
          <p:nvPr/>
        </p:nvGrpSpPr>
        <p:grpSpPr>
          <a:xfrm>
            <a:off x="837670" y="8174297"/>
            <a:ext cx="18428970" cy="1699895"/>
            <a:chOff x="837670" y="8174297"/>
            <a:chExt cx="18428970" cy="1699895"/>
          </a:xfrm>
        </p:grpSpPr>
        <p:sp>
          <p:nvSpPr>
            <p:cNvPr id="13" name="object 13">
              <a:extLst>
                <a:ext uri="{FF2B5EF4-FFF2-40B4-BE49-F238E27FC236}">
                  <a16:creationId xmlns:a16="http://schemas.microsoft.com/office/drawing/2014/main" id="{52804BDC-9A94-909F-104E-1D773D120B45}"/>
                </a:ext>
              </a:extLst>
            </p:cNvPr>
            <p:cNvSpPr/>
            <p:nvPr/>
          </p:nvSpPr>
          <p:spPr>
            <a:xfrm>
              <a:off x="837670" y="9868809"/>
              <a:ext cx="18428970" cy="0"/>
            </a:xfrm>
            <a:custGeom>
              <a:avLst/>
              <a:gdLst/>
              <a:ahLst/>
              <a:cxnLst/>
              <a:rect l="l" t="t" r="r" b="b"/>
              <a:pathLst>
                <a:path w="18428970">
                  <a:moveTo>
                    <a:pt x="0" y="0"/>
                  </a:moveTo>
                  <a:lnTo>
                    <a:pt x="18428758" y="0"/>
                  </a:lnTo>
                </a:path>
              </a:pathLst>
            </a:custGeom>
            <a:ln w="10470">
              <a:solidFill>
                <a:srgbClr val="0072B7"/>
              </a:solidFill>
            </a:ln>
          </p:spPr>
          <p:txBody>
            <a:bodyPr wrap="square" lIns="0" tIns="0" rIns="0" bIns="0" rtlCol="0"/>
            <a:lstStyle/>
            <a:p>
              <a:endParaRPr/>
            </a:p>
          </p:txBody>
        </p:sp>
        <p:sp>
          <p:nvSpPr>
            <p:cNvPr id="14" name="object 14">
              <a:extLst>
                <a:ext uri="{FF2B5EF4-FFF2-40B4-BE49-F238E27FC236}">
                  <a16:creationId xmlns:a16="http://schemas.microsoft.com/office/drawing/2014/main" id="{53E5BCD2-89CD-3E17-78D5-A67071D087D5}"/>
                </a:ext>
              </a:extLst>
            </p:cNvPr>
            <p:cNvSpPr/>
            <p:nvPr/>
          </p:nvSpPr>
          <p:spPr>
            <a:xfrm>
              <a:off x="837670" y="8179533"/>
              <a:ext cx="18428970" cy="0"/>
            </a:xfrm>
            <a:custGeom>
              <a:avLst/>
              <a:gdLst/>
              <a:ahLst/>
              <a:cxnLst/>
              <a:rect l="l" t="t" r="r" b="b"/>
              <a:pathLst>
                <a:path w="18428970">
                  <a:moveTo>
                    <a:pt x="0" y="0"/>
                  </a:moveTo>
                  <a:lnTo>
                    <a:pt x="18428758" y="0"/>
                  </a:lnTo>
                </a:path>
              </a:pathLst>
            </a:custGeom>
            <a:ln w="10470">
              <a:solidFill>
                <a:srgbClr val="0072B7"/>
              </a:solidFill>
            </a:ln>
          </p:spPr>
          <p:txBody>
            <a:bodyPr wrap="square" lIns="0" tIns="0" rIns="0" bIns="0" rtlCol="0"/>
            <a:lstStyle/>
            <a:p>
              <a:endParaRPr/>
            </a:p>
          </p:txBody>
        </p:sp>
      </p:grpSp>
      <p:pic>
        <p:nvPicPr>
          <p:cNvPr id="1026" name="Picture 2" descr="QAA and Estyn logos">
            <a:extLst>
              <a:ext uri="{FF2B5EF4-FFF2-40B4-BE49-F238E27FC236}">
                <a16:creationId xmlns:a16="http://schemas.microsoft.com/office/drawing/2014/main" id="{484F0F36-90F0-43CA-9CAE-89078B340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330" y="219003"/>
            <a:ext cx="1143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2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F250C-ED71-418A-EC33-CCD6D3DEB3D4}"/>
            </a:ext>
          </a:extLst>
        </p:cNvPr>
        <p:cNvGrpSpPr/>
        <p:nvPr/>
      </p:nvGrpSpPr>
      <p:grpSpPr>
        <a:xfrm>
          <a:off x="0" y="0"/>
          <a:ext cx="0" cy="0"/>
          <a:chOff x="0" y="0"/>
          <a:chExt cx="0" cy="0"/>
        </a:xfrm>
      </p:grpSpPr>
      <p:pic>
        <p:nvPicPr>
          <p:cNvPr id="27" name="Content Placeholder 26">
            <a:hlinkClick r:id="rId3"/>
            <a:extLst>
              <a:ext uri="{FF2B5EF4-FFF2-40B4-BE49-F238E27FC236}">
                <a16:creationId xmlns:a16="http://schemas.microsoft.com/office/drawing/2014/main" id="{EF7AB202-8521-4161-9653-EBEA4F1628D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1051679" y="2552700"/>
            <a:ext cx="7137275" cy="5770563"/>
          </a:xfrm>
          <a:prstGeom prst="rect">
            <a:avLst/>
          </a:prstGeom>
          <a:ln w="38100">
            <a:solidFill>
              <a:schemeClr val="accent1"/>
            </a:solidFill>
          </a:ln>
        </p:spPr>
      </p:pic>
      <p:sp>
        <p:nvSpPr>
          <p:cNvPr id="26" name="Text Placeholder 25">
            <a:extLst>
              <a:ext uri="{FF2B5EF4-FFF2-40B4-BE49-F238E27FC236}">
                <a16:creationId xmlns:a16="http://schemas.microsoft.com/office/drawing/2014/main" id="{1D901DCE-C1B9-22C6-E93B-B75EEEFC833C}"/>
              </a:ext>
            </a:extLst>
          </p:cNvPr>
          <p:cNvSpPr>
            <a:spLocks noGrp="1"/>
          </p:cNvSpPr>
          <p:nvPr>
            <p:ph type="body" sz="quarter" idx="10"/>
          </p:nvPr>
        </p:nvSpPr>
        <p:spPr>
          <a:xfrm>
            <a:off x="10469272" y="360517"/>
            <a:ext cx="9913449" cy="1846659"/>
          </a:xfrm>
        </p:spPr>
        <p:txBody>
          <a:bodyPr/>
          <a:lstStyle/>
          <a:p>
            <a:pPr marL="0" indent="0">
              <a:buNone/>
            </a:pPr>
            <a:r>
              <a:rPr lang="en-US" sz="4000">
                <a:solidFill>
                  <a:schemeClr val="tx2"/>
                </a:solidFill>
              </a:rPr>
              <a:t>Self-evaluation and continuous improvement in the tertiary system in Wales</a:t>
            </a:r>
          </a:p>
        </p:txBody>
      </p:sp>
      <p:pic>
        <p:nvPicPr>
          <p:cNvPr id="16" name="Picture 15">
            <a:hlinkClick r:id="rId5"/>
            <a:extLst>
              <a:ext uri="{FF2B5EF4-FFF2-40B4-BE49-F238E27FC236}">
                <a16:creationId xmlns:a16="http://schemas.microsoft.com/office/drawing/2014/main" id="{55C39453-24A3-3770-A98E-27155F5B4207}"/>
              </a:ext>
            </a:extLst>
          </p:cNvPr>
          <p:cNvPicPr>
            <a:picLocks noChangeAspect="1"/>
          </p:cNvPicPr>
          <p:nvPr/>
        </p:nvPicPr>
        <p:blipFill>
          <a:blip r:embed="rId6"/>
          <a:stretch>
            <a:fillRect/>
          </a:stretch>
        </p:blipFill>
        <p:spPr>
          <a:xfrm>
            <a:off x="1139582" y="2552700"/>
            <a:ext cx="6858594" cy="5767316"/>
          </a:xfrm>
          <a:prstGeom prst="rect">
            <a:avLst/>
          </a:prstGeom>
          <a:ln w="38100">
            <a:solidFill>
              <a:schemeClr val="accent1"/>
            </a:solidFill>
          </a:ln>
        </p:spPr>
      </p:pic>
      <p:sp>
        <p:nvSpPr>
          <p:cNvPr id="28" name="TextBox 27">
            <a:extLst>
              <a:ext uri="{FF2B5EF4-FFF2-40B4-BE49-F238E27FC236}">
                <a16:creationId xmlns:a16="http://schemas.microsoft.com/office/drawing/2014/main" id="{31709488-7AD8-F819-B943-84E8D85C48A6}"/>
              </a:ext>
            </a:extLst>
          </p:cNvPr>
          <p:cNvSpPr txBox="1"/>
          <p:nvPr/>
        </p:nvSpPr>
        <p:spPr>
          <a:xfrm>
            <a:off x="921739" y="8864504"/>
            <a:ext cx="7210628" cy="276999"/>
          </a:xfrm>
          <a:prstGeom prst="rect">
            <a:avLst/>
          </a:prstGeom>
          <a:noFill/>
        </p:spPr>
        <p:txBody>
          <a:bodyPr wrap="none" rtlCol="0">
            <a:spAutoFit/>
          </a:bodyPr>
          <a:lstStyle/>
          <a:p>
            <a:r>
              <a:rPr lang="en-GB" sz="1200">
                <a:hlinkClick r:id="rId5"/>
              </a:rPr>
              <a:t>https://www.estyn.llyw.cymru/hunanwerthuso-a-gwelliant-parhaus-yn-y-system-drydyddol-yng-nghymru/</a:t>
            </a:r>
            <a:r>
              <a:rPr lang="en-GB" sz="1200"/>
              <a:t> </a:t>
            </a:r>
          </a:p>
        </p:txBody>
      </p:sp>
      <p:sp>
        <p:nvSpPr>
          <p:cNvPr id="29" name="TextBox 28">
            <a:extLst>
              <a:ext uri="{FF2B5EF4-FFF2-40B4-BE49-F238E27FC236}">
                <a16:creationId xmlns:a16="http://schemas.microsoft.com/office/drawing/2014/main" id="{7A9C8D17-21AF-13BF-C0E7-3CB99361A0B1}"/>
              </a:ext>
            </a:extLst>
          </p:cNvPr>
          <p:cNvSpPr txBox="1"/>
          <p:nvPr/>
        </p:nvSpPr>
        <p:spPr>
          <a:xfrm>
            <a:off x="11283684" y="8864754"/>
            <a:ext cx="7042312" cy="276999"/>
          </a:xfrm>
          <a:prstGeom prst="rect">
            <a:avLst/>
          </a:prstGeom>
          <a:noFill/>
        </p:spPr>
        <p:txBody>
          <a:bodyPr wrap="none" rtlCol="0">
            <a:spAutoFit/>
          </a:bodyPr>
          <a:lstStyle/>
          <a:p>
            <a:r>
              <a:rPr lang="en-US" sz="1200">
                <a:hlinkClick r:id="rId7"/>
              </a:rPr>
              <a:t>https://estyn.gov.wales/self-evaluation-and-continuous-improvement-in-the-tertiary-system-in-wales</a:t>
            </a:r>
            <a:r>
              <a:rPr lang="en-US" sz="1200"/>
              <a:t> </a:t>
            </a:r>
            <a:endParaRPr lang="en-GB" sz="1200"/>
          </a:p>
        </p:txBody>
      </p:sp>
      <p:sp>
        <p:nvSpPr>
          <p:cNvPr id="2" name="Text Placeholder 25">
            <a:extLst>
              <a:ext uri="{FF2B5EF4-FFF2-40B4-BE49-F238E27FC236}">
                <a16:creationId xmlns:a16="http://schemas.microsoft.com/office/drawing/2014/main" id="{409C0EBB-1C0B-6ECC-CD97-C56E79371A82}"/>
              </a:ext>
            </a:extLst>
          </p:cNvPr>
          <p:cNvSpPr txBox="1">
            <a:spLocks/>
          </p:cNvSpPr>
          <p:nvPr/>
        </p:nvSpPr>
        <p:spPr>
          <a:xfrm>
            <a:off x="416379" y="480982"/>
            <a:ext cx="9079006" cy="1231106"/>
          </a:xfrm>
          <a:prstGeom prst="rect">
            <a:avLst/>
          </a:prstGeom>
        </p:spPr>
        <p:txBody>
          <a:bodyPr wrap="square" lIns="0" tIns="0" rIns="0" bIns="0">
            <a:spAutoFit/>
          </a:bodyPr>
          <a:lstStyle>
            <a:lvl1pPr marL="0" eaLnBrk="1" hangingPunct="1">
              <a:defRPr lang="en-US" sz="2950" b="0" i="0" dirty="0" smtClean="0">
                <a:solidFill>
                  <a:srgbClr val="001C2D"/>
                </a:solidFill>
                <a:latin typeface="Museo 700" panose="02000000000000000000" pitchFamily="2" charset="0"/>
                <a:ea typeface="+mj-ea"/>
                <a:cs typeface="Calibri"/>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cy-GB" sz="4000">
                <a:solidFill>
                  <a:schemeClr val="tx2"/>
                </a:solidFill>
              </a:rPr>
              <a:t>Hunanwerthuso a gwelliant parhaus yn y system drydyddol yng Nghymru</a:t>
            </a:r>
            <a:endParaRPr lang="en-US" sz="4000">
              <a:solidFill>
                <a:schemeClr val="tx2"/>
              </a:solidFill>
            </a:endParaRPr>
          </a:p>
        </p:txBody>
      </p:sp>
      <p:pic>
        <p:nvPicPr>
          <p:cNvPr id="5" name="Picture 4">
            <a:extLst>
              <a:ext uri="{FF2B5EF4-FFF2-40B4-BE49-F238E27FC236}">
                <a16:creationId xmlns:a16="http://schemas.microsoft.com/office/drawing/2014/main" id="{F9332575-184B-6ABB-1191-B567E10F2B3D}"/>
              </a:ext>
            </a:extLst>
          </p:cNvPr>
          <p:cNvPicPr>
            <a:picLocks noChangeAspect="1"/>
          </p:cNvPicPr>
          <p:nvPr/>
        </p:nvPicPr>
        <p:blipFill>
          <a:blip r:embed="rId8"/>
          <a:stretch>
            <a:fillRect/>
          </a:stretch>
        </p:blipFill>
        <p:spPr>
          <a:xfrm>
            <a:off x="13868474" y="9196017"/>
            <a:ext cx="1427210" cy="1427210"/>
          </a:xfrm>
          <a:prstGeom prst="rect">
            <a:avLst/>
          </a:prstGeom>
        </p:spPr>
      </p:pic>
      <p:pic>
        <p:nvPicPr>
          <p:cNvPr id="17" name="Picture 16">
            <a:extLst>
              <a:ext uri="{FF2B5EF4-FFF2-40B4-BE49-F238E27FC236}">
                <a16:creationId xmlns:a16="http://schemas.microsoft.com/office/drawing/2014/main" id="{53B6BB1A-E451-ACDC-04BA-1927FDF44FDC}"/>
              </a:ext>
            </a:extLst>
          </p:cNvPr>
          <p:cNvPicPr>
            <a:picLocks noChangeAspect="1"/>
          </p:cNvPicPr>
          <p:nvPr/>
        </p:nvPicPr>
        <p:blipFill>
          <a:blip r:embed="rId9"/>
          <a:stretch>
            <a:fillRect/>
          </a:stretch>
        </p:blipFill>
        <p:spPr>
          <a:xfrm>
            <a:off x="3414515" y="9186484"/>
            <a:ext cx="1427210" cy="1427210"/>
          </a:xfrm>
          <a:prstGeom prst="rect">
            <a:avLst/>
          </a:prstGeom>
        </p:spPr>
      </p:pic>
    </p:spTree>
    <p:extLst>
      <p:ext uri="{BB962C8B-B14F-4D97-AF65-F5344CB8AC3E}">
        <p14:creationId xmlns:p14="http://schemas.microsoft.com/office/powerpoint/2010/main" val="3087948124"/>
      </p:ext>
    </p:extLst>
  </p:cSld>
  <p:clrMapOvr>
    <a:masterClrMapping/>
  </p:clrMapOvr>
</p:sld>
</file>

<file path=ppt/theme/theme1.xml><?xml version="1.0" encoding="utf-8"?>
<a:theme xmlns:a="http://schemas.openxmlformats.org/drawingml/2006/main" name="Default Theme">
  <a:themeElements>
    <a:clrScheme name="Estyn">
      <a:dk1>
        <a:sysClr val="windowText" lastClr="000000"/>
      </a:dk1>
      <a:lt1>
        <a:sysClr val="window" lastClr="FFFFFF"/>
      </a:lt1>
      <a:dk2>
        <a:srgbClr val="0E2841"/>
      </a:dk2>
      <a:lt2>
        <a:srgbClr val="E8E8E8"/>
      </a:lt2>
      <a:accent1>
        <a:srgbClr val="0072B8"/>
      </a:accent1>
      <a:accent2>
        <a:srgbClr val="0E4163"/>
      </a:accent2>
      <a:accent3>
        <a:srgbClr val="ECF6FE"/>
      </a:accent3>
      <a:accent4>
        <a:srgbClr val="A2C83A"/>
      </a:accent4>
      <a:accent5>
        <a:srgbClr val="E85C22"/>
      </a:accent5>
      <a:accent6>
        <a:srgbClr val="FEB41A"/>
      </a:accent6>
      <a:hlink>
        <a:srgbClr val="467886"/>
      </a:hlink>
      <a:folHlink>
        <a:srgbClr val="96607D"/>
      </a:folHlink>
    </a:clrScheme>
    <a:fontScheme name="Estyn">
      <a:majorFont>
        <a:latin typeface="Source Sans 3"/>
        <a:ea typeface=""/>
        <a:cs typeface=""/>
      </a:majorFont>
      <a:minorFont>
        <a:latin typeface="Source Sans 3"/>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4F7EAF1-3268-4F41-8607-4FFA98DF6862}" vid="{F71C1787-AD05-4AA1-B6EE-2E119D62A8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BC0EBAF944FB47853730A2E7A3C226" ma:contentTypeVersion="11" ma:contentTypeDescription="Create a new document." ma:contentTypeScope="" ma:versionID="6ca580644aa38341063c028bd507ffcd">
  <xsd:schema xmlns:xsd="http://www.w3.org/2001/XMLSchema" xmlns:xs="http://www.w3.org/2001/XMLSchema" xmlns:p="http://schemas.microsoft.com/office/2006/metadata/properties" xmlns:ns2="a550fb1c-36a8-4291-bdc9-300d7b78cb28" xmlns:ns3="1a095298-1747-44be-851f-9b02e88c7f45" targetNamespace="http://schemas.microsoft.com/office/2006/metadata/properties" ma:root="true" ma:fieldsID="59193d76b86f2f8341da9d226fda2e41" ns2:_="" ns3:_="">
    <xsd:import namespace="a550fb1c-36a8-4291-bdc9-300d7b78cb28"/>
    <xsd:import namespace="1a095298-1747-44be-851f-9b02e88c7f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0fb1c-36a8-4291-bdc9-300d7b78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007fe07-1463-45af-bec5-3880e262d48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095298-1747-44be-851f-9b02e88c7f4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53a87b-b642-4ea8-bbfc-b0c24e96c886}" ma:internalName="TaxCatchAll" ma:showField="CatchAllData" ma:web="1a095298-1747-44be-851f-9b02e88c7f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a095298-1747-44be-851f-9b02e88c7f45" xsi:nil="true"/>
    <lcf76f155ced4ddcb4097134ff3c332f xmlns="a550fb1c-36a8-4291-bdc9-300d7b78cb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8A610A-6C2B-4F71-A2C6-A1B69B7B1964}">
  <ds:schemaRefs>
    <ds:schemaRef ds:uri="http://schemas.microsoft.com/sharepoint/v3/contenttype/forms"/>
  </ds:schemaRefs>
</ds:datastoreItem>
</file>

<file path=customXml/itemProps2.xml><?xml version="1.0" encoding="utf-8"?>
<ds:datastoreItem xmlns:ds="http://schemas.openxmlformats.org/officeDocument/2006/customXml" ds:itemID="{5B1FEFDB-ECD5-4E2E-8DA1-735467705A87}">
  <ds:schemaRefs>
    <ds:schemaRef ds:uri="1a095298-1747-44be-851f-9b02e88c7f45"/>
    <ds:schemaRef ds:uri="a550fb1c-36a8-4291-bdc9-300d7b78cb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F7DDE8-8B78-4927-A2E9-1EA573A38CF0}">
  <ds:schemaRefs>
    <ds:schemaRef ds:uri="1a095298-1747-44be-851f-9b02e88c7f45"/>
    <ds:schemaRef ds:uri="a550fb1c-36a8-4291-bdc9-300d7b78cb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Application>Microsoft Office PowerPoint</Application>
  <PresentationFormat>Custom</PresentationFormat>
  <Slides>2</Slides>
  <Notes>2</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Theme</vt:lpstr>
      <vt:lpstr>O fyfyrio i wella: cryfhau arfer hunanwerthuso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Bell</dc:creator>
  <cp:revision>1</cp:revision>
  <dcterms:created xsi:type="dcterms:W3CDTF">2026-06-16T08:34:35Z</dcterms:created>
  <dcterms:modified xsi:type="dcterms:W3CDTF">2026-06-26T13:35:55Z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2024-08-19T00:00:00Z</vt:filetime>
  </property>
  <property fmtid="{D5CDD505-2E9C-101B-9397-08002B2CF9AE}" pid="3" name="Creator">
    <vt:lpwstr>Adobe InDesign 19.5 (Macintosh)</vt:lpwstr>
  </property>
  <property fmtid="{D5CDD505-2E9C-101B-9397-08002B2CF9AE}" pid="4" name="LastSaved">
    <vt:filetime>2024-08-30T00:00:00Z</vt:filetime>
  </property>
  <property fmtid="{D5CDD505-2E9C-101B-9397-08002B2CF9AE}" pid="5" name="Producer">
    <vt:lpwstr>Adobe PDF Library 17.0</vt:lpwstr>
  </property>
  <property fmtid="{D5CDD505-2E9C-101B-9397-08002B2CF9AE}" pid="6" name="ContentTypeId">
    <vt:lpwstr>0x01010037BC0EBAF944FB47853730A2E7A3C226</vt:lpwstr>
  </property>
  <property fmtid="{D5CDD505-2E9C-101B-9397-08002B2CF9AE}" pid="7" name="MediaServiceImageTags">
    <vt:lpwstr/>
  </property>
</Properties>
</file>